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4"/>
  </p:notesMasterIdLst>
  <p:sldIdLst>
    <p:sldId id="256" r:id="rId5"/>
    <p:sldId id="694" r:id="rId6"/>
    <p:sldId id="3398" r:id="rId7"/>
    <p:sldId id="3399" r:id="rId8"/>
    <p:sldId id="262" r:id="rId9"/>
    <p:sldId id="3401" r:id="rId10"/>
    <p:sldId id="3402" r:id="rId11"/>
    <p:sldId id="3413" r:id="rId12"/>
    <p:sldId id="3404" r:id="rId13"/>
    <p:sldId id="3411" r:id="rId14"/>
    <p:sldId id="3412" r:id="rId15"/>
    <p:sldId id="3405" r:id="rId16"/>
    <p:sldId id="3406" r:id="rId17"/>
    <p:sldId id="3407" r:id="rId18"/>
    <p:sldId id="3408" r:id="rId19"/>
    <p:sldId id="3409" r:id="rId20"/>
    <p:sldId id="3410" r:id="rId21"/>
    <p:sldId id="3427" r:id="rId22"/>
    <p:sldId id="3400" r:id="rId23"/>
    <p:sldId id="3419" r:id="rId24"/>
    <p:sldId id="3420" r:id="rId25"/>
    <p:sldId id="3421" r:id="rId26"/>
    <p:sldId id="3422" r:id="rId27"/>
    <p:sldId id="3423" r:id="rId28"/>
    <p:sldId id="3424" r:id="rId29"/>
    <p:sldId id="3425" r:id="rId30"/>
    <p:sldId id="3426" r:id="rId31"/>
    <p:sldId id="3414" r:id="rId32"/>
    <p:sldId id="3415" r:id="rId33"/>
  </p:sldIdLst>
  <p:sldSz cx="12192000" cy="6858000"/>
  <p:notesSz cx="6858000" cy="9144000"/>
  <p:defaultTextStyle>
    <a:defPPr>
      <a:defRPr lang="es-H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69C"/>
    <a:srgbClr val="F09327"/>
    <a:srgbClr val="0017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DC9025-1B30-4672-9C83-463D5378A928}" v="9" dt="2025-02-20T20:44:59.861"/>
    <p1510:client id="{6706AC7F-D1DF-FEED-A203-FF2022E83167}" v="97" dt="2025-02-20T20:33:43.149"/>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142"/>
  </p:normalViewPr>
  <p:slideViewPr>
    <p:cSldViewPr snapToGrid="0">
      <p:cViewPr varScale="1">
        <p:scale>
          <a:sx n="95" d="100"/>
          <a:sy n="95" d="100"/>
        </p:scale>
        <p:origin x="206" y="91"/>
      </p:cViewPr>
      <p:guideLst/>
    </p:cSldViewPr>
  </p:slideViewPr>
  <p:notesTextViewPr>
    <p:cViewPr>
      <p:scale>
        <a:sx n="1" d="1"/>
        <a:sy n="1" d="1"/>
      </p:scale>
      <p:origin x="0" y="0"/>
    </p:cViewPr>
  </p:notesTextViewPr>
  <p:notesViewPr>
    <p:cSldViewPr snapToGrid="0">
      <p:cViewPr varScale="1">
        <p:scale>
          <a:sx n="99" d="100"/>
          <a:sy n="99" d="100"/>
        </p:scale>
        <p:origin x="4272" y="1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ffany C York" userId="5d28b65d-ba23-458d-a3bc-fd06741ce8d8" providerId="ADAL" clId="{53DC9025-1B30-4672-9C83-463D5378A928}"/>
    <pc:docChg chg="custSel modSld sldOrd">
      <pc:chgData name="Tiffany C York" userId="5d28b65d-ba23-458d-a3bc-fd06741ce8d8" providerId="ADAL" clId="{53DC9025-1B30-4672-9C83-463D5378A928}" dt="2025-02-20T20:44:59.861" v="170"/>
      <pc:docMkLst>
        <pc:docMk/>
      </pc:docMkLst>
      <pc:sldChg chg="addSp delSp modSp mod">
        <pc:chgData name="Tiffany C York" userId="5d28b65d-ba23-458d-a3bc-fd06741ce8d8" providerId="ADAL" clId="{53DC9025-1B30-4672-9C83-463D5378A928}" dt="2025-02-20T20:44:53.895" v="166" actId="1076"/>
        <pc:sldMkLst>
          <pc:docMk/>
          <pc:sldMk cId="1514733894" sldId="262"/>
        </pc:sldMkLst>
        <pc:spChg chg="del mod">
          <ac:chgData name="Tiffany C York" userId="5d28b65d-ba23-458d-a3bc-fd06741ce8d8" providerId="ADAL" clId="{53DC9025-1B30-4672-9C83-463D5378A928}" dt="2025-02-20T20:44:47.069" v="163" actId="478"/>
          <ac:spMkLst>
            <pc:docMk/>
            <pc:sldMk cId="1514733894" sldId="262"/>
            <ac:spMk id="2" creationId="{E144459A-F34A-830B-30E1-774C2A52CD49}"/>
          </ac:spMkLst>
        </pc:spChg>
        <pc:spChg chg="add del mod">
          <ac:chgData name="Tiffany C York" userId="5d28b65d-ba23-458d-a3bc-fd06741ce8d8" providerId="ADAL" clId="{53DC9025-1B30-4672-9C83-463D5378A928}" dt="2025-02-20T20:44:48.764" v="164" actId="478"/>
          <ac:spMkLst>
            <pc:docMk/>
            <pc:sldMk cId="1514733894" sldId="262"/>
            <ac:spMk id="4" creationId="{DBE018F0-0301-08A7-9AD5-9477BFC89427}"/>
          </ac:spMkLst>
        </pc:spChg>
        <pc:spChg chg="del">
          <ac:chgData name="Tiffany C York" userId="5d28b65d-ba23-458d-a3bc-fd06741ce8d8" providerId="ADAL" clId="{53DC9025-1B30-4672-9C83-463D5378A928}" dt="2025-02-20T20:44:45.498" v="161" actId="478"/>
          <ac:spMkLst>
            <pc:docMk/>
            <pc:sldMk cId="1514733894" sldId="262"/>
            <ac:spMk id="6" creationId="{D388FC77-1C64-C830-23A4-311FEB4BD186}"/>
          </ac:spMkLst>
        </pc:spChg>
        <pc:spChg chg="add mod">
          <ac:chgData name="Tiffany C York" userId="5d28b65d-ba23-458d-a3bc-fd06741ce8d8" providerId="ADAL" clId="{53DC9025-1B30-4672-9C83-463D5378A928}" dt="2025-02-20T20:44:53.895" v="166" actId="1076"/>
          <ac:spMkLst>
            <pc:docMk/>
            <pc:sldMk cId="1514733894" sldId="262"/>
            <ac:spMk id="7" creationId="{DC834754-FDED-825A-3021-2ABE1F5683CB}"/>
          </ac:spMkLst>
        </pc:spChg>
        <pc:spChg chg="add mod">
          <ac:chgData name="Tiffany C York" userId="5d28b65d-ba23-458d-a3bc-fd06741ce8d8" providerId="ADAL" clId="{53DC9025-1B30-4672-9C83-463D5378A928}" dt="2025-02-20T20:44:53.895" v="166" actId="1076"/>
          <ac:spMkLst>
            <pc:docMk/>
            <pc:sldMk cId="1514733894" sldId="262"/>
            <ac:spMk id="8" creationId="{217C2318-FD60-FD53-7D08-A3528EE5C21A}"/>
          </ac:spMkLst>
        </pc:spChg>
      </pc:sldChg>
      <pc:sldChg chg="modSp mod">
        <pc:chgData name="Tiffany C York" userId="5d28b65d-ba23-458d-a3bc-fd06741ce8d8" providerId="ADAL" clId="{53DC9025-1B30-4672-9C83-463D5378A928}" dt="2025-02-20T20:40:57.806" v="50" actId="20577"/>
        <pc:sldMkLst>
          <pc:docMk/>
          <pc:sldMk cId="531896877" sldId="694"/>
        </pc:sldMkLst>
        <pc:spChg chg="mod">
          <ac:chgData name="Tiffany C York" userId="5d28b65d-ba23-458d-a3bc-fd06741ce8d8" providerId="ADAL" clId="{53DC9025-1B30-4672-9C83-463D5378A928}" dt="2025-02-20T20:40:57.806" v="50" actId="20577"/>
          <ac:spMkLst>
            <pc:docMk/>
            <pc:sldMk cId="531896877" sldId="694"/>
            <ac:spMk id="2" creationId="{AB1ABFCD-8D35-44B1-1D55-D60D6E68003D}"/>
          </ac:spMkLst>
        </pc:spChg>
        <pc:spChg chg="mod">
          <ac:chgData name="Tiffany C York" userId="5d28b65d-ba23-458d-a3bc-fd06741ce8d8" providerId="ADAL" clId="{53DC9025-1B30-4672-9C83-463D5378A928}" dt="2025-02-20T20:40:09.806" v="31" actId="20577"/>
          <ac:spMkLst>
            <pc:docMk/>
            <pc:sldMk cId="531896877" sldId="694"/>
            <ac:spMk id="4" creationId="{24773992-30D1-C84B-75DB-561DD85759CB}"/>
          </ac:spMkLst>
        </pc:spChg>
        <pc:spChg chg="mod">
          <ac:chgData name="Tiffany C York" userId="5d28b65d-ba23-458d-a3bc-fd06741ce8d8" providerId="ADAL" clId="{53DC9025-1B30-4672-9C83-463D5378A928}" dt="2025-02-20T20:40:33.598" v="42" actId="20577"/>
          <ac:spMkLst>
            <pc:docMk/>
            <pc:sldMk cId="531896877" sldId="694"/>
            <ac:spMk id="5" creationId="{D8A7C20B-2EAF-1501-BCCE-27154AA71503}"/>
          </ac:spMkLst>
        </pc:spChg>
      </pc:sldChg>
      <pc:sldChg chg="addSp delSp modSp mod">
        <pc:chgData name="Tiffany C York" userId="5d28b65d-ba23-458d-a3bc-fd06741ce8d8" providerId="ADAL" clId="{53DC9025-1B30-4672-9C83-463D5378A928}" dt="2025-02-20T20:44:59.861" v="170"/>
        <pc:sldMkLst>
          <pc:docMk/>
          <pc:sldMk cId="2273154957" sldId="3402"/>
        </pc:sldMkLst>
        <pc:spChg chg="del">
          <ac:chgData name="Tiffany C York" userId="5d28b65d-ba23-458d-a3bc-fd06741ce8d8" providerId="ADAL" clId="{53DC9025-1B30-4672-9C83-463D5378A928}" dt="2025-02-20T20:44:58.096" v="168" actId="478"/>
          <ac:spMkLst>
            <pc:docMk/>
            <pc:sldMk cId="2273154957" sldId="3402"/>
            <ac:spMk id="2" creationId="{E144459A-F34A-830B-30E1-774C2A52CD49}"/>
          </ac:spMkLst>
        </pc:spChg>
        <pc:spChg chg="add del mod">
          <ac:chgData name="Tiffany C York" userId="5d28b65d-ba23-458d-a3bc-fd06741ce8d8" providerId="ADAL" clId="{53DC9025-1B30-4672-9C83-463D5378A928}" dt="2025-02-20T20:44:58.917" v="169" actId="478"/>
          <ac:spMkLst>
            <pc:docMk/>
            <pc:sldMk cId="2273154957" sldId="3402"/>
            <ac:spMk id="4" creationId="{8DD0D2A8-3095-E2BF-E710-2FF058CFCD2F}"/>
          </ac:spMkLst>
        </pc:spChg>
        <pc:spChg chg="del">
          <ac:chgData name="Tiffany C York" userId="5d28b65d-ba23-458d-a3bc-fd06741ce8d8" providerId="ADAL" clId="{53DC9025-1B30-4672-9C83-463D5378A928}" dt="2025-02-20T20:44:56.437" v="167" actId="478"/>
          <ac:spMkLst>
            <pc:docMk/>
            <pc:sldMk cId="2273154957" sldId="3402"/>
            <ac:spMk id="6" creationId="{D388FC77-1C64-C830-23A4-311FEB4BD186}"/>
          </ac:spMkLst>
        </pc:spChg>
        <pc:spChg chg="add mod">
          <ac:chgData name="Tiffany C York" userId="5d28b65d-ba23-458d-a3bc-fd06741ce8d8" providerId="ADAL" clId="{53DC9025-1B30-4672-9C83-463D5378A928}" dt="2025-02-20T20:44:59.861" v="170"/>
          <ac:spMkLst>
            <pc:docMk/>
            <pc:sldMk cId="2273154957" sldId="3402"/>
            <ac:spMk id="7" creationId="{BFFC3BDD-E6DA-D1A2-6977-AF624224C4B0}"/>
          </ac:spMkLst>
        </pc:spChg>
        <pc:spChg chg="add mod">
          <ac:chgData name="Tiffany C York" userId="5d28b65d-ba23-458d-a3bc-fd06741ce8d8" providerId="ADAL" clId="{53DC9025-1B30-4672-9C83-463D5378A928}" dt="2025-02-20T20:44:59.861" v="170"/>
          <ac:spMkLst>
            <pc:docMk/>
            <pc:sldMk cId="2273154957" sldId="3402"/>
            <ac:spMk id="8" creationId="{9D460A41-ACAE-6EB5-5970-7E7851E2D446}"/>
          </ac:spMkLst>
        </pc:spChg>
      </pc:sldChg>
      <pc:sldChg chg="modSp mod">
        <pc:chgData name="Tiffany C York" userId="5d28b65d-ba23-458d-a3bc-fd06741ce8d8" providerId="ADAL" clId="{53DC9025-1B30-4672-9C83-463D5378A928}" dt="2025-02-20T20:41:35.176" v="100" actId="14100"/>
        <pc:sldMkLst>
          <pc:docMk/>
          <pc:sldMk cId="58561666" sldId="3405"/>
        </pc:sldMkLst>
        <pc:spChg chg="mod">
          <ac:chgData name="Tiffany C York" userId="5d28b65d-ba23-458d-a3bc-fd06741ce8d8" providerId="ADAL" clId="{53DC9025-1B30-4672-9C83-463D5378A928}" dt="2025-02-20T20:41:26.104" v="77" actId="14100"/>
          <ac:spMkLst>
            <pc:docMk/>
            <pc:sldMk cId="58561666" sldId="3405"/>
            <ac:spMk id="2" creationId="{E144459A-F34A-830B-30E1-774C2A52CD49}"/>
          </ac:spMkLst>
        </pc:spChg>
        <pc:spChg chg="mod">
          <ac:chgData name="Tiffany C York" userId="5d28b65d-ba23-458d-a3bc-fd06741ce8d8" providerId="ADAL" clId="{53DC9025-1B30-4672-9C83-463D5378A928}" dt="2025-02-20T20:41:35.176" v="100" actId="14100"/>
          <ac:spMkLst>
            <pc:docMk/>
            <pc:sldMk cId="58561666" sldId="3405"/>
            <ac:spMk id="6" creationId="{D388FC77-1C64-C830-23A4-311FEB4BD186}"/>
          </ac:spMkLst>
        </pc:spChg>
      </pc:sldChg>
      <pc:sldChg chg="modSp mod">
        <pc:chgData name="Tiffany C York" userId="5d28b65d-ba23-458d-a3bc-fd06741ce8d8" providerId="ADAL" clId="{53DC9025-1B30-4672-9C83-463D5378A928}" dt="2025-02-20T20:42:10.591" v="106" actId="1076"/>
        <pc:sldMkLst>
          <pc:docMk/>
          <pc:sldMk cId="1512923992" sldId="3406"/>
        </pc:sldMkLst>
        <pc:spChg chg="mod">
          <ac:chgData name="Tiffany C York" userId="5d28b65d-ba23-458d-a3bc-fd06741ce8d8" providerId="ADAL" clId="{53DC9025-1B30-4672-9C83-463D5378A928}" dt="2025-02-20T20:42:10.591" v="106" actId="1076"/>
          <ac:spMkLst>
            <pc:docMk/>
            <pc:sldMk cId="1512923992" sldId="3406"/>
            <ac:spMk id="2" creationId="{E144459A-F34A-830B-30E1-774C2A52CD49}"/>
          </ac:spMkLst>
        </pc:spChg>
        <pc:spChg chg="mod">
          <ac:chgData name="Tiffany C York" userId="5d28b65d-ba23-458d-a3bc-fd06741ce8d8" providerId="ADAL" clId="{53DC9025-1B30-4672-9C83-463D5378A928}" dt="2025-02-20T20:42:08.564" v="105" actId="1076"/>
          <ac:spMkLst>
            <pc:docMk/>
            <pc:sldMk cId="1512923992" sldId="3406"/>
            <ac:spMk id="6" creationId="{D388FC77-1C64-C830-23A4-311FEB4BD186}"/>
          </ac:spMkLst>
        </pc:spChg>
      </pc:sldChg>
      <pc:sldChg chg="modSp mod">
        <pc:chgData name="Tiffany C York" userId="5d28b65d-ba23-458d-a3bc-fd06741ce8d8" providerId="ADAL" clId="{53DC9025-1B30-4672-9C83-463D5378A928}" dt="2025-02-20T20:42:21.154" v="111" actId="14100"/>
        <pc:sldMkLst>
          <pc:docMk/>
          <pc:sldMk cId="3671544919" sldId="3407"/>
        </pc:sldMkLst>
        <pc:spChg chg="mod">
          <ac:chgData name="Tiffany C York" userId="5d28b65d-ba23-458d-a3bc-fd06741ce8d8" providerId="ADAL" clId="{53DC9025-1B30-4672-9C83-463D5378A928}" dt="2025-02-20T20:42:17.409" v="110" actId="20577"/>
          <ac:spMkLst>
            <pc:docMk/>
            <pc:sldMk cId="3671544919" sldId="3407"/>
            <ac:spMk id="2" creationId="{E144459A-F34A-830B-30E1-774C2A52CD49}"/>
          </ac:spMkLst>
        </pc:spChg>
        <pc:spChg chg="mod">
          <ac:chgData name="Tiffany C York" userId="5d28b65d-ba23-458d-a3bc-fd06741ce8d8" providerId="ADAL" clId="{53DC9025-1B30-4672-9C83-463D5378A928}" dt="2025-02-20T20:42:21.154" v="111" actId="14100"/>
          <ac:spMkLst>
            <pc:docMk/>
            <pc:sldMk cId="3671544919" sldId="3407"/>
            <ac:spMk id="6" creationId="{D388FC77-1C64-C830-23A4-311FEB4BD186}"/>
          </ac:spMkLst>
        </pc:spChg>
      </pc:sldChg>
      <pc:sldChg chg="addSp delSp modSp mod">
        <pc:chgData name="Tiffany C York" userId="5d28b65d-ba23-458d-a3bc-fd06741ce8d8" providerId="ADAL" clId="{53DC9025-1B30-4672-9C83-463D5378A928}" dt="2025-02-20T20:42:47.189" v="118"/>
        <pc:sldMkLst>
          <pc:docMk/>
          <pc:sldMk cId="3175386611" sldId="3408"/>
        </pc:sldMkLst>
        <pc:spChg chg="del mod">
          <ac:chgData name="Tiffany C York" userId="5d28b65d-ba23-458d-a3bc-fd06741ce8d8" providerId="ADAL" clId="{53DC9025-1B30-4672-9C83-463D5378A928}" dt="2025-02-20T20:42:44.393" v="116" actId="478"/>
          <ac:spMkLst>
            <pc:docMk/>
            <pc:sldMk cId="3175386611" sldId="3408"/>
            <ac:spMk id="2" creationId="{E144459A-F34A-830B-30E1-774C2A52CD49}"/>
          </ac:spMkLst>
        </pc:spChg>
        <pc:spChg chg="add del mod">
          <ac:chgData name="Tiffany C York" userId="5d28b65d-ba23-458d-a3bc-fd06741ce8d8" providerId="ADAL" clId="{53DC9025-1B30-4672-9C83-463D5378A928}" dt="2025-02-20T20:42:46.522" v="117" actId="478"/>
          <ac:spMkLst>
            <pc:docMk/>
            <pc:sldMk cId="3175386611" sldId="3408"/>
            <ac:spMk id="5" creationId="{22BB5711-2FB4-1EF7-7533-C19F0F5F352F}"/>
          </ac:spMkLst>
        </pc:spChg>
        <pc:spChg chg="del">
          <ac:chgData name="Tiffany C York" userId="5d28b65d-ba23-458d-a3bc-fd06741ce8d8" providerId="ADAL" clId="{53DC9025-1B30-4672-9C83-463D5378A928}" dt="2025-02-20T20:42:42.553" v="114" actId="478"/>
          <ac:spMkLst>
            <pc:docMk/>
            <pc:sldMk cId="3175386611" sldId="3408"/>
            <ac:spMk id="6" creationId="{D388FC77-1C64-C830-23A4-311FEB4BD186}"/>
          </ac:spMkLst>
        </pc:spChg>
        <pc:spChg chg="add mod">
          <ac:chgData name="Tiffany C York" userId="5d28b65d-ba23-458d-a3bc-fd06741ce8d8" providerId="ADAL" clId="{53DC9025-1B30-4672-9C83-463D5378A928}" dt="2025-02-20T20:42:47.189" v="118"/>
          <ac:spMkLst>
            <pc:docMk/>
            <pc:sldMk cId="3175386611" sldId="3408"/>
            <ac:spMk id="7" creationId="{1ABA64FA-4B54-4035-5048-1E95612FA359}"/>
          </ac:spMkLst>
        </pc:spChg>
        <pc:spChg chg="add mod">
          <ac:chgData name="Tiffany C York" userId="5d28b65d-ba23-458d-a3bc-fd06741ce8d8" providerId="ADAL" clId="{53DC9025-1B30-4672-9C83-463D5378A928}" dt="2025-02-20T20:42:47.189" v="118"/>
          <ac:spMkLst>
            <pc:docMk/>
            <pc:sldMk cId="3175386611" sldId="3408"/>
            <ac:spMk id="8" creationId="{5FFBA012-2C04-41BB-7DB8-671E36634F9F}"/>
          </ac:spMkLst>
        </pc:spChg>
      </pc:sldChg>
      <pc:sldChg chg="modSp mod">
        <pc:chgData name="Tiffany C York" userId="5d28b65d-ba23-458d-a3bc-fd06741ce8d8" providerId="ADAL" clId="{53DC9025-1B30-4672-9C83-463D5378A928}" dt="2025-02-20T20:43:51.216" v="142" actId="14100"/>
        <pc:sldMkLst>
          <pc:docMk/>
          <pc:sldMk cId="4289258823" sldId="3409"/>
        </pc:sldMkLst>
        <pc:spChg chg="mod">
          <ac:chgData name="Tiffany C York" userId="5d28b65d-ba23-458d-a3bc-fd06741ce8d8" providerId="ADAL" clId="{53DC9025-1B30-4672-9C83-463D5378A928}" dt="2025-02-20T20:43:51.216" v="142" actId="14100"/>
          <ac:spMkLst>
            <pc:docMk/>
            <pc:sldMk cId="4289258823" sldId="3409"/>
            <ac:spMk id="6" creationId="{D388FC77-1C64-C830-23A4-311FEB4BD186}"/>
          </ac:spMkLst>
        </pc:spChg>
      </pc:sldChg>
      <pc:sldChg chg="addSp delSp modSp mod">
        <pc:chgData name="Tiffany C York" userId="5d28b65d-ba23-458d-a3bc-fd06741ce8d8" providerId="ADAL" clId="{53DC9025-1B30-4672-9C83-463D5378A928}" dt="2025-02-20T20:42:55.752" v="123"/>
        <pc:sldMkLst>
          <pc:docMk/>
          <pc:sldMk cId="3225743867" sldId="3410"/>
        </pc:sldMkLst>
        <pc:spChg chg="del mod">
          <ac:chgData name="Tiffany C York" userId="5d28b65d-ba23-458d-a3bc-fd06741ce8d8" providerId="ADAL" clId="{53DC9025-1B30-4672-9C83-463D5378A928}" dt="2025-02-20T20:42:53.068" v="121" actId="478"/>
          <ac:spMkLst>
            <pc:docMk/>
            <pc:sldMk cId="3225743867" sldId="3410"/>
            <ac:spMk id="2" creationId="{E144459A-F34A-830B-30E1-774C2A52CD49}"/>
          </ac:spMkLst>
        </pc:spChg>
        <pc:spChg chg="add del mod">
          <ac:chgData name="Tiffany C York" userId="5d28b65d-ba23-458d-a3bc-fd06741ce8d8" providerId="ADAL" clId="{53DC9025-1B30-4672-9C83-463D5378A928}" dt="2025-02-20T20:42:54.892" v="122" actId="478"/>
          <ac:spMkLst>
            <pc:docMk/>
            <pc:sldMk cId="3225743867" sldId="3410"/>
            <ac:spMk id="5" creationId="{CA9E4DF5-3349-2C5E-1E77-82C7FB23266F}"/>
          </ac:spMkLst>
        </pc:spChg>
        <pc:spChg chg="del">
          <ac:chgData name="Tiffany C York" userId="5d28b65d-ba23-458d-a3bc-fd06741ce8d8" providerId="ADAL" clId="{53DC9025-1B30-4672-9C83-463D5378A928}" dt="2025-02-20T20:42:50.908" v="119" actId="478"/>
          <ac:spMkLst>
            <pc:docMk/>
            <pc:sldMk cId="3225743867" sldId="3410"/>
            <ac:spMk id="6" creationId="{D388FC77-1C64-C830-23A4-311FEB4BD186}"/>
          </ac:spMkLst>
        </pc:spChg>
        <pc:spChg chg="add mod">
          <ac:chgData name="Tiffany C York" userId="5d28b65d-ba23-458d-a3bc-fd06741ce8d8" providerId="ADAL" clId="{53DC9025-1B30-4672-9C83-463D5378A928}" dt="2025-02-20T20:42:55.752" v="123"/>
          <ac:spMkLst>
            <pc:docMk/>
            <pc:sldMk cId="3225743867" sldId="3410"/>
            <ac:spMk id="7" creationId="{571BBDAD-64F1-1052-38C3-577F8A53C0AF}"/>
          </ac:spMkLst>
        </pc:spChg>
        <pc:spChg chg="add mod">
          <ac:chgData name="Tiffany C York" userId="5d28b65d-ba23-458d-a3bc-fd06741ce8d8" providerId="ADAL" clId="{53DC9025-1B30-4672-9C83-463D5378A928}" dt="2025-02-20T20:42:55.752" v="123"/>
          <ac:spMkLst>
            <pc:docMk/>
            <pc:sldMk cId="3225743867" sldId="3410"/>
            <ac:spMk id="8" creationId="{0EB56D1B-992B-F705-1496-9DF600D2B452}"/>
          </ac:spMkLst>
        </pc:spChg>
      </pc:sldChg>
      <pc:sldChg chg="modSp mod ord">
        <pc:chgData name="Tiffany C York" userId="5d28b65d-ba23-458d-a3bc-fd06741ce8d8" providerId="ADAL" clId="{53DC9025-1B30-4672-9C83-463D5378A928}" dt="2025-02-20T20:43:36.276" v="141" actId="14100"/>
        <pc:sldMkLst>
          <pc:docMk/>
          <pc:sldMk cId="2617814980" sldId="3411"/>
        </pc:sldMkLst>
        <pc:spChg chg="mod">
          <ac:chgData name="Tiffany C York" userId="5d28b65d-ba23-458d-a3bc-fd06741ce8d8" providerId="ADAL" clId="{53DC9025-1B30-4672-9C83-463D5378A928}" dt="2025-02-20T20:43:30.378" v="140" actId="20577"/>
          <ac:spMkLst>
            <pc:docMk/>
            <pc:sldMk cId="2617814980" sldId="3411"/>
            <ac:spMk id="2" creationId="{E144459A-F34A-830B-30E1-774C2A52CD49}"/>
          </ac:spMkLst>
        </pc:spChg>
        <pc:spChg chg="mod">
          <ac:chgData name="Tiffany C York" userId="5d28b65d-ba23-458d-a3bc-fd06741ce8d8" providerId="ADAL" clId="{53DC9025-1B30-4672-9C83-463D5378A928}" dt="2025-02-20T20:43:36.276" v="141" actId="14100"/>
          <ac:spMkLst>
            <pc:docMk/>
            <pc:sldMk cId="2617814980" sldId="3411"/>
            <ac:spMk id="6" creationId="{D388FC77-1C64-C830-23A4-311FEB4BD186}"/>
          </ac:spMkLst>
        </pc:spChg>
      </pc:sldChg>
      <pc:sldChg chg="addSp delSp modSp mod ord">
        <pc:chgData name="Tiffany C York" userId="5d28b65d-ba23-458d-a3bc-fd06741ce8d8" providerId="ADAL" clId="{53DC9025-1B30-4672-9C83-463D5378A928}" dt="2025-02-20T20:43:19.525" v="129"/>
        <pc:sldMkLst>
          <pc:docMk/>
          <pc:sldMk cId="3923622347" sldId="3412"/>
        </pc:sldMkLst>
        <pc:spChg chg="del">
          <ac:chgData name="Tiffany C York" userId="5d28b65d-ba23-458d-a3bc-fd06741ce8d8" providerId="ADAL" clId="{53DC9025-1B30-4672-9C83-463D5378A928}" dt="2025-02-20T20:43:02.643" v="125" actId="478"/>
          <ac:spMkLst>
            <pc:docMk/>
            <pc:sldMk cId="3923622347" sldId="3412"/>
            <ac:spMk id="2" creationId="{E144459A-F34A-830B-30E1-774C2A52CD49}"/>
          </ac:spMkLst>
        </pc:spChg>
        <pc:spChg chg="add del mod">
          <ac:chgData name="Tiffany C York" userId="5d28b65d-ba23-458d-a3bc-fd06741ce8d8" providerId="ADAL" clId="{53DC9025-1B30-4672-9C83-463D5378A928}" dt="2025-02-20T20:43:04.233" v="126" actId="478"/>
          <ac:spMkLst>
            <pc:docMk/>
            <pc:sldMk cId="3923622347" sldId="3412"/>
            <ac:spMk id="5" creationId="{2FB0C100-688B-AD94-0235-249DDDF275D5}"/>
          </ac:spMkLst>
        </pc:spChg>
        <pc:spChg chg="del">
          <ac:chgData name="Tiffany C York" userId="5d28b65d-ba23-458d-a3bc-fd06741ce8d8" providerId="ADAL" clId="{53DC9025-1B30-4672-9C83-463D5378A928}" dt="2025-02-20T20:43:01.178" v="124" actId="478"/>
          <ac:spMkLst>
            <pc:docMk/>
            <pc:sldMk cId="3923622347" sldId="3412"/>
            <ac:spMk id="6" creationId="{D388FC77-1C64-C830-23A4-311FEB4BD186}"/>
          </ac:spMkLst>
        </pc:spChg>
        <pc:spChg chg="add mod">
          <ac:chgData name="Tiffany C York" userId="5d28b65d-ba23-458d-a3bc-fd06741ce8d8" providerId="ADAL" clId="{53DC9025-1B30-4672-9C83-463D5378A928}" dt="2025-02-20T20:43:05.089" v="127"/>
          <ac:spMkLst>
            <pc:docMk/>
            <pc:sldMk cId="3923622347" sldId="3412"/>
            <ac:spMk id="7" creationId="{6E25F62A-C97E-74F2-FF88-4C274C0C75FF}"/>
          </ac:spMkLst>
        </pc:spChg>
        <pc:spChg chg="add mod">
          <ac:chgData name="Tiffany C York" userId="5d28b65d-ba23-458d-a3bc-fd06741ce8d8" providerId="ADAL" clId="{53DC9025-1B30-4672-9C83-463D5378A928}" dt="2025-02-20T20:43:05.089" v="127"/>
          <ac:spMkLst>
            <pc:docMk/>
            <pc:sldMk cId="3923622347" sldId="3412"/>
            <ac:spMk id="8" creationId="{769B8463-18A3-164D-901E-7DCEDC1E289C}"/>
          </ac:spMkLst>
        </pc:spChg>
      </pc:sldChg>
      <pc:sldChg chg="addSp delSp modSp mod">
        <pc:chgData name="Tiffany C York" userId="5d28b65d-ba23-458d-a3bc-fd06741ce8d8" providerId="ADAL" clId="{53DC9025-1B30-4672-9C83-463D5378A928}" dt="2025-02-20T20:44:12.005" v="146"/>
        <pc:sldMkLst>
          <pc:docMk/>
          <pc:sldMk cId="2954619733" sldId="3420"/>
        </pc:sldMkLst>
        <pc:spChg chg="del">
          <ac:chgData name="Tiffany C York" userId="5d28b65d-ba23-458d-a3bc-fd06741ce8d8" providerId="ADAL" clId="{53DC9025-1B30-4672-9C83-463D5378A928}" dt="2025-02-20T20:44:08.519" v="143" actId="478"/>
          <ac:spMkLst>
            <pc:docMk/>
            <pc:sldMk cId="2954619733" sldId="3420"/>
            <ac:spMk id="2" creationId="{44918C30-8C94-0D43-D997-AA414DA55BFF}"/>
          </ac:spMkLst>
        </pc:spChg>
        <pc:spChg chg="add del mod">
          <ac:chgData name="Tiffany C York" userId="5d28b65d-ba23-458d-a3bc-fd06741ce8d8" providerId="ADAL" clId="{53DC9025-1B30-4672-9C83-463D5378A928}" dt="2025-02-20T20:44:10.268" v="144" actId="478"/>
          <ac:spMkLst>
            <pc:docMk/>
            <pc:sldMk cId="2954619733" sldId="3420"/>
            <ac:spMk id="4" creationId="{E2689184-7010-8EAE-BEDD-D302CBC98069}"/>
          </ac:spMkLst>
        </pc:spChg>
        <pc:spChg chg="del">
          <ac:chgData name="Tiffany C York" userId="5d28b65d-ba23-458d-a3bc-fd06741ce8d8" providerId="ADAL" clId="{53DC9025-1B30-4672-9C83-463D5378A928}" dt="2025-02-20T20:44:11.197" v="145" actId="478"/>
          <ac:spMkLst>
            <pc:docMk/>
            <pc:sldMk cId="2954619733" sldId="3420"/>
            <ac:spMk id="6" creationId="{A8C13FAA-005B-3FB4-868A-09AA41CDBD0C}"/>
          </ac:spMkLst>
        </pc:spChg>
        <pc:spChg chg="add mod">
          <ac:chgData name="Tiffany C York" userId="5d28b65d-ba23-458d-a3bc-fd06741ce8d8" providerId="ADAL" clId="{53DC9025-1B30-4672-9C83-463D5378A928}" dt="2025-02-20T20:44:12.005" v="146"/>
          <ac:spMkLst>
            <pc:docMk/>
            <pc:sldMk cId="2954619733" sldId="3420"/>
            <ac:spMk id="7" creationId="{42B203D0-31A7-934A-45C7-1B49C578378A}"/>
          </ac:spMkLst>
        </pc:spChg>
        <pc:spChg chg="add mod">
          <ac:chgData name="Tiffany C York" userId="5d28b65d-ba23-458d-a3bc-fd06741ce8d8" providerId="ADAL" clId="{53DC9025-1B30-4672-9C83-463D5378A928}" dt="2025-02-20T20:44:12.005" v="146"/>
          <ac:spMkLst>
            <pc:docMk/>
            <pc:sldMk cId="2954619733" sldId="3420"/>
            <ac:spMk id="8" creationId="{4C6CA525-B051-7308-2D08-779DE3B7E40B}"/>
          </ac:spMkLst>
        </pc:spChg>
      </pc:sldChg>
      <pc:sldChg chg="addSp delSp modSp mod">
        <pc:chgData name="Tiffany C York" userId="5d28b65d-ba23-458d-a3bc-fd06741ce8d8" providerId="ADAL" clId="{53DC9025-1B30-4672-9C83-463D5378A928}" dt="2025-02-20T20:44:20.082" v="151"/>
        <pc:sldMkLst>
          <pc:docMk/>
          <pc:sldMk cId="2686969407" sldId="3422"/>
        </pc:sldMkLst>
        <pc:spChg chg="del mod">
          <ac:chgData name="Tiffany C York" userId="5d28b65d-ba23-458d-a3bc-fd06741ce8d8" providerId="ADAL" clId="{53DC9025-1B30-4672-9C83-463D5378A928}" dt="2025-02-20T20:44:16.516" v="149" actId="478"/>
          <ac:spMkLst>
            <pc:docMk/>
            <pc:sldMk cId="2686969407" sldId="3422"/>
            <ac:spMk id="2" creationId="{9E3C5A61-597A-5564-C60F-5F8BC93B63FD}"/>
          </ac:spMkLst>
        </pc:spChg>
        <pc:spChg chg="add del mod">
          <ac:chgData name="Tiffany C York" userId="5d28b65d-ba23-458d-a3bc-fd06741ce8d8" providerId="ADAL" clId="{53DC9025-1B30-4672-9C83-463D5378A928}" dt="2025-02-20T20:44:19.292" v="150" actId="478"/>
          <ac:spMkLst>
            <pc:docMk/>
            <pc:sldMk cId="2686969407" sldId="3422"/>
            <ac:spMk id="4" creationId="{6BF77364-90BB-2450-5E03-093DBC363757}"/>
          </ac:spMkLst>
        </pc:spChg>
        <pc:spChg chg="del">
          <ac:chgData name="Tiffany C York" userId="5d28b65d-ba23-458d-a3bc-fd06741ce8d8" providerId="ADAL" clId="{53DC9025-1B30-4672-9C83-463D5378A928}" dt="2025-02-20T20:44:14.669" v="147" actId="478"/>
          <ac:spMkLst>
            <pc:docMk/>
            <pc:sldMk cId="2686969407" sldId="3422"/>
            <ac:spMk id="6" creationId="{9C333D16-E794-5249-22D5-D2561043AC92}"/>
          </ac:spMkLst>
        </pc:spChg>
        <pc:spChg chg="add mod">
          <ac:chgData name="Tiffany C York" userId="5d28b65d-ba23-458d-a3bc-fd06741ce8d8" providerId="ADAL" clId="{53DC9025-1B30-4672-9C83-463D5378A928}" dt="2025-02-20T20:44:20.082" v="151"/>
          <ac:spMkLst>
            <pc:docMk/>
            <pc:sldMk cId="2686969407" sldId="3422"/>
            <ac:spMk id="7" creationId="{F5389BED-08E0-41B7-3376-5E77B6C0D49D}"/>
          </ac:spMkLst>
        </pc:spChg>
        <pc:spChg chg="add mod">
          <ac:chgData name="Tiffany C York" userId="5d28b65d-ba23-458d-a3bc-fd06741ce8d8" providerId="ADAL" clId="{53DC9025-1B30-4672-9C83-463D5378A928}" dt="2025-02-20T20:44:20.082" v="151"/>
          <ac:spMkLst>
            <pc:docMk/>
            <pc:sldMk cId="2686969407" sldId="3422"/>
            <ac:spMk id="8" creationId="{1A8C695D-E748-4193-59B1-1B8CD28A6663}"/>
          </ac:spMkLst>
        </pc:spChg>
      </pc:sldChg>
      <pc:sldChg chg="addSp delSp modSp mod">
        <pc:chgData name="Tiffany C York" userId="5d28b65d-ba23-458d-a3bc-fd06741ce8d8" providerId="ADAL" clId="{53DC9025-1B30-4672-9C83-463D5378A928}" dt="2025-02-20T20:44:28.963" v="155"/>
        <pc:sldMkLst>
          <pc:docMk/>
          <pc:sldMk cId="1313894446" sldId="3424"/>
        </pc:sldMkLst>
        <pc:spChg chg="del">
          <ac:chgData name="Tiffany C York" userId="5d28b65d-ba23-458d-a3bc-fd06741ce8d8" providerId="ADAL" clId="{53DC9025-1B30-4672-9C83-463D5378A928}" dt="2025-02-20T20:44:25.621" v="152" actId="478"/>
          <ac:spMkLst>
            <pc:docMk/>
            <pc:sldMk cId="1313894446" sldId="3424"/>
            <ac:spMk id="2" creationId="{95EBE239-288D-530C-C849-66815549C618}"/>
          </ac:spMkLst>
        </pc:spChg>
        <pc:spChg chg="add del mod">
          <ac:chgData name="Tiffany C York" userId="5d28b65d-ba23-458d-a3bc-fd06741ce8d8" providerId="ADAL" clId="{53DC9025-1B30-4672-9C83-463D5378A928}" dt="2025-02-20T20:44:27.403" v="153" actId="478"/>
          <ac:spMkLst>
            <pc:docMk/>
            <pc:sldMk cId="1313894446" sldId="3424"/>
            <ac:spMk id="4" creationId="{011C5AC9-53F5-9022-C166-A9D350B29C50}"/>
          </ac:spMkLst>
        </pc:spChg>
        <pc:spChg chg="del">
          <ac:chgData name="Tiffany C York" userId="5d28b65d-ba23-458d-a3bc-fd06741ce8d8" providerId="ADAL" clId="{53DC9025-1B30-4672-9C83-463D5378A928}" dt="2025-02-20T20:44:28.116" v="154" actId="478"/>
          <ac:spMkLst>
            <pc:docMk/>
            <pc:sldMk cId="1313894446" sldId="3424"/>
            <ac:spMk id="6" creationId="{A4D9FE78-85FE-5E14-26A7-6FC2CD75932C}"/>
          </ac:spMkLst>
        </pc:spChg>
        <pc:spChg chg="add mod">
          <ac:chgData name="Tiffany C York" userId="5d28b65d-ba23-458d-a3bc-fd06741ce8d8" providerId="ADAL" clId="{53DC9025-1B30-4672-9C83-463D5378A928}" dt="2025-02-20T20:44:28.963" v="155"/>
          <ac:spMkLst>
            <pc:docMk/>
            <pc:sldMk cId="1313894446" sldId="3424"/>
            <ac:spMk id="7" creationId="{D380D274-02F5-0A6B-C21E-6C8A3B7540EB}"/>
          </ac:spMkLst>
        </pc:spChg>
        <pc:spChg chg="add mod">
          <ac:chgData name="Tiffany C York" userId="5d28b65d-ba23-458d-a3bc-fd06741ce8d8" providerId="ADAL" clId="{53DC9025-1B30-4672-9C83-463D5378A928}" dt="2025-02-20T20:44:28.963" v="155"/>
          <ac:spMkLst>
            <pc:docMk/>
            <pc:sldMk cId="1313894446" sldId="3424"/>
            <ac:spMk id="8" creationId="{B82C9780-C341-2FE8-8B57-505DD63581A2}"/>
          </ac:spMkLst>
        </pc:spChg>
      </pc:sldChg>
      <pc:sldChg chg="addSp delSp modSp mod">
        <pc:chgData name="Tiffany C York" userId="5d28b65d-ba23-458d-a3bc-fd06741ce8d8" providerId="ADAL" clId="{53DC9025-1B30-4672-9C83-463D5378A928}" dt="2025-02-20T20:44:35.129" v="159"/>
        <pc:sldMkLst>
          <pc:docMk/>
          <pc:sldMk cId="1795635153" sldId="3426"/>
        </pc:sldMkLst>
        <pc:spChg chg="del">
          <ac:chgData name="Tiffany C York" userId="5d28b65d-ba23-458d-a3bc-fd06741ce8d8" providerId="ADAL" clId="{53DC9025-1B30-4672-9C83-463D5378A928}" dt="2025-02-20T20:44:32.286" v="156" actId="478"/>
          <ac:spMkLst>
            <pc:docMk/>
            <pc:sldMk cId="1795635153" sldId="3426"/>
            <ac:spMk id="2" creationId="{C9E5035A-2850-1A49-397D-3C2447C6D03B}"/>
          </ac:spMkLst>
        </pc:spChg>
        <pc:spChg chg="add del mod">
          <ac:chgData name="Tiffany C York" userId="5d28b65d-ba23-458d-a3bc-fd06741ce8d8" providerId="ADAL" clId="{53DC9025-1B30-4672-9C83-463D5378A928}" dt="2025-02-20T20:44:33.666" v="157" actId="478"/>
          <ac:spMkLst>
            <pc:docMk/>
            <pc:sldMk cId="1795635153" sldId="3426"/>
            <ac:spMk id="4" creationId="{55796E28-AF33-784E-6A5C-196E171D7F16}"/>
          </ac:spMkLst>
        </pc:spChg>
        <pc:spChg chg="del">
          <ac:chgData name="Tiffany C York" userId="5d28b65d-ba23-458d-a3bc-fd06741ce8d8" providerId="ADAL" clId="{53DC9025-1B30-4672-9C83-463D5378A928}" dt="2025-02-20T20:44:34.333" v="158" actId="478"/>
          <ac:spMkLst>
            <pc:docMk/>
            <pc:sldMk cId="1795635153" sldId="3426"/>
            <ac:spMk id="6" creationId="{EDD55C5B-0B6B-4825-2D32-1654A86200F5}"/>
          </ac:spMkLst>
        </pc:spChg>
        <pc:spChg chg="add mod">
          <ac:chgData name="Tiffany C York" userId="5d28b65d-ba23-458d-a3bc-fd06741ce8d8" providerId="ADAL" clId="{53DC9025-1B30-4672-9C83-463D5378A928}" dt="2025-02-20T20:44:35.129" v="159"/>
          <ac:spMkLst>
            <pc:docMk/>
            <pc:sldMk cId="1795635153" sldId="3426"/>
            <ac:spMk id="7" creationId="{10219117-7CA0-8C18-0503-4D4CD0BFF763}"/>
          </ac:spMkLst>
        </pc:spChg>
        <pc:spChg chg="add mod">
          <ac:chgData name="Tiffany C York" userId="5d28b65d-ba23-458d-a3bc-fd06741ce8d8" providerId="ADAL" clId="{53DC9025-1B30-4672-9C83-463D5378A928}" dt="2025-02-20T20:44:35.129" v="159"/>
          <ac:spMkLst>
            <pc:docMk/>
            <pc:sldMk cId="1795635153" sldId="3426"/>
            <ac:spMk id="8" creationId="{D0DBA87E-69B0-04B8-0D90-FAADBD38DFB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HN"/>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6236A8-9054-284E-8DB4-38280D8234BB}" type="datetimeFigureOut">
              <a:rPr lang="es-HN" smtClean="0"/>
              <a:t>20/2/2025</a:t>
            </a:fld>
            <a:endParaRPr lang="es-HN"/>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HN"/>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HN"/>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HN"/>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AD7BDC-0DC2-E543-A838-66FB68449999}" type="slidenum">
              <a:rPr lang="es-HN" smtClean="0"/>
              <a:t>‹#›</a:t>
            </a:fld>
            <a:endParaRPr lang="es-HN"/>
          </a:p>
        </p:txBody>
      </p:sp>
    </p:spTree>
    <p:extLst>
      <p:ext uri="{BB962C8B-B14F-4D97-AF65-F5344CB8AC3E}">
        <p14:creationId xmlns:p14="http://schemas.microsoft.com/office/powerpoint/2010/main" val="230308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HN" dirty="0"/>
          </a:p>
        </p:txBody>
      </p:sp>
      <p:sp>
        <p:nvSpPr>
          <p:cNvPr id="4" name="Marcador de número de diapositiva 3"/>
          <p:cNvSpPr>
            <a:spLocks noGrp="1"/>
          </p:cNvSpPr>
          <p:nvPr>
            <p:ph type="sldNum" sz="quarter" idx="5"/>
          </p:nvPr>
        </p:nvSpPr>
        <p:spPr/>
        <p:txBody>
          <a:bodyPr/>
          <a:lstStyle/>
          <a:p>
            <a:fld id="{6BAD7BDC-0DC2-E543-A838-66FB68449999}" type="slidenum">
              <a:rPr lang="es-HN" smtClean="0"/>
              <a:t>1</a:t>
            </a:fld>
            <a:endParaRPr lang="es-HN"/>
          </a:p>
        </p:txBody>
      </p:sp>
    </p:spTree>
    <p:extLst>
      <p:ext uri="{BB962C8B-B14F-4D97-AF65-F5344CB8AC3E}">
        <p14:creationId xmlns:p14="http://schemas.microsoft.com/office/powerpoint/2010/main" val="4062039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HN" dirty="0"/>
          </a:p>
        </p:txBody>
      </p:sp>
      <p:sp>
        <p:nvSpPr>
          <p:cNvPr id="4" name="Marcador de número de diapositiva 3"/>
          <p:cNvSpPr>
            <a:spLocks noGrp="1"/>
          </p:cNvSpPr>
          <p:nvPr>
            <p:ph type="sldNum" sz="quarter" idx="5"/>
          </p:nvPr>
        </p:nvSpPr>
        <p:spPr/>
        <p:txBody>
          <a:bodyPr/>
          <a:lstStyle/>
          <a:p>
            <a:fld id="{6BAD7BDC-0DC2-E543-A838-66FB68449999}" type="slidenum">
              <a:rPr lang="es-HN" smtClean="0"/>
              <a:t>19</a:t>
            </a:fld>
            <a:endParaRPr lang="es-HN"/>
          </a:p>
        </p:txBody>
      </p:sp>
    </p:spTree>
    <p:extLst>
      <p:ext uri="{BB962C8B-B14F-4D97-AF65-F5344CB8AC3E}">
        <p14:creationId xmlns:p14="http://schemas.microsoft.com/office/powerpoint/2010/main" val="4157212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E49DE1-4617-7C85-8750-8C98AAC9C1E2}"/>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171EB25D-3B22-3082-10D7-BDBF262BD678}"/>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22801395-9B57-E401-A02A-BF90478ED4E2}"/>
              </a:ext>
            </a:extLst>
          </p:cNvPr>
          <p:cNvSpPr>
            <a:spLocks noGrp="1"/>
          </p:cNvSpPr>
          <p:nvPr>
            <p:ph type="body" idx="1"/>
          </p:nvPr>
        </p:nvSpPr>
        <p:spPr/>
        <p:txBody>
          <a:bodyPr/>
          <a:lstStyle/>
          <a:p>
            <a:endParaRPr lang="en-US" dirty="0"/>
          </a:p>
        </p:txBody>
      </p:sp>
      <p:sp>
        <p:nvSpPr>
          <p:cNvPr id="4" name="Marcador de número de diapositiva 3">
            <a:extLst>
              <a:ext uri="{FF2B5EF4-FFF2-40B4-BE49-F238E27FC236}">
                <a16:creationId xmlns:a16="http://schemas.microsoft.com/office/drawing/2014/main" id="{0C0B706F-935B-CDFC-1A24-FEE08606ABE0}"/>
              </a:ext>
            </a:extLst>
          </p:cNvPr>
          <p:cNvSpPr>
            <a:spLocks noGrp="1"/>
          </p:cNvSpPr>
          <p:nvPr>
            <p:ph type="sldNum" sz="quarter" idx="5"/>
          </p:nvPr>
        </p:nvSpPr>
        <p:spPr/>
        <p:txBody>
          <a:bodyPr/>
          <a:lstStyle/>
          <a:p>
            <a:fld id="{6BAD7BDC-0DC2-E543-A838-66FB68449999}" type="slidenum">
              <a:rPr lang="es-HN" smtClean="0"/>
              <a:t>21</a:t>
            </a:fld>
            <a:endParaRPr lang="es-HN"/>
          </a:p>
        </p:txBody>
      </p:sp>
    </p:spTree>
    <p:extLst>
      <p:ext uri="{BB962C8B-B14F-4D97-AF65-F5344CB8AC3E}">
        <p14:creationId xmlns:p14="http://schemas.microsoft.com/office/powerpoint/2010/main" val="8869150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C0D657-C02A-FE84-6DA1-4CBB86DAEE90}"/>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B2323D37-0879-8225-3129-77A5B780DE47}"/>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E0ED1F91-7F61-6E36-DE87-1C727199CC5D}"/>
              </a:ext>
            </a:extLst>
          </p:cNvPr>
          <p:cNvSpPr>
            <a:spLocks noGrp="1"/>
          </p:cNvSpPr>
          <p:nvPr>
            <p:ph type="body" idx="1"/>
          </p:nvPr>
        </p:nvSpPr>
        <p:spPr/>
        <p:txBody>
          <a:bodyPr/>
          <a:lstStyle/>
          <a:p>
            <a:endParaRPr lang="en-US" dirty="0"/>
          </a:p>
        </p:txBody>
      </p:sp>
      <p:sp>
        <p:nvSpPr>
          <p:cNvPr id="4" name="Marcador de número de diapositiva 3">
            <a:extLst>
              <a:ext uri="{FF2B5EF4-FFF2-40B4-BE49-F238E27FC236}">
                <a16:creationId xmlns:a16="http://schemas.microsoft.com/office/drawing/2014/main" id="{CC9CB2EB-99C8-28F6-0B60-C3EC8C6AF48C}"/>
              </a:ext>
            </a:extLst>
          </p:cNvPr>
          <p:cNvSpPr>
            <a:spLocks noGrp="1"/>
          </p:cNvSpPr>
          <p:nvPr>
            <p:ph type="sldNum" sz="quarter" idx="5"/>
          </p:nvPr>
        </p:nvSpPr>
        <p:spPr/>
        <p:txBody>
          <a:bodyPr/>
          <a:lstStyle/>
          <a:p>
            <a:fld id="{6BAD7BDC-0DC2-E543-A838-66FB68449999}" type="slidenum">
              <a:rPr lang="es-HN" smtClean="0"/>
              <a:t>23</a:t>
            </a:fld>
            <a:endParaRPr lang="es-HN"/>
          </a:p>
        </p:txBody>
      </p:sp>
    </p:spTree>
    <p:extLst>
      <p:ext uri="{BB962C8B-B14F-4D97-AF65-F5344CB8AC3E}">
        <p14:creationId xmlns:p14="http://schemas.microsoft.com/office/powerpoint/2010/main" val="24607001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7124E8-6E9D-905D-30A0-4924CD804BE0}"/>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29ECC73A-EAD1-0DF3-1CF0-9869EB807CF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011ACE72-A93F-27EC-9D6B-8FCFA647A711}"/>
              </a:ext>
            </a:extLst>
          </p:cNvPr>
          <p:cNvSpPr>
            <a:spLocks noGrp="1"/>
          </p:cNvSpPr>
          <p:nvPr>
            <p:ph type="body" idx="1"/>
          </p:nvPr>
        </p:nvSpPr>
        <p:spPr/>
        <p:txBody>
          <a:bodyPr/>
          <a:lstStyle/>
          <a:p>
            <a:endParaRPr lang="en-US" dirty="0"/>
          </a:p>
        </p:txBody>
      </p:sp>
      <p:sp>
        <p:nvSpPr>
          <p:cNvPr id="4" name="Marcador de número de diapositiva 3">
            <a:extLst>
              <a:ext uri="{FF2B5EF4-FFF2-40B4-BE49-F238E27FC236}">
                <a16:creationId xmlns:a16="http://schemas.microsoft.com/office/drawing/2014/main" id="{E2258DE5-289C-D201-8CFB-122ED518AAB9}"/>
              </a:ext>
            </a:extLst>
          </p:cNvPr>
          <p:cNvSpPr>
            <a:spLocks noGrp="1"/>
          </p:cNvSpPr>
          <p:nvPr>
            <p:ph type="sldNum" sz="quarter" idx="5"/>
          </p:nvPr>
        </p:nvSpPr>
        <p:spPr/>
        <p:txBody>
          <a:bodyPr/>
          <a:lstStyle/>
          <a:p>
            <a:fld id="{6BAD7BDC-0DC2-E543-A838-66FB68449999}" type="slidenum">
              <a:rPr lang="es-HN" smtClean="0"/>
              <a:t>25</a:t>
            </a:fld>
            <a:endParaRPr lang="es-HN"/>
          </a:p>
        </p:txBody>
      </p:sp>
    </p:spTree>
    <p:extLst>
      <p:ext uri="{BB962C8B-B14F-4D97-AF65-F5344CB8AC3E}">
        <p14:creationId xmlns:p14="http://schemas.microsoft.com/office/powerpoint/2010/main" val="29893328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C8DA5B-2097-718B-FA35-B2E41A6CBE5A}"/>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F861915B-C187-72C8-FBC2-B091DFF4E698}"/>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37C6A76A-3138-13C7-776A-C5AD554EC0FA}"/>
              </a:ext>
            </a:extLst>
          </p:cNvPr>
          <p:cNvSpPr>
            <a:spLocks noGrp="1"/>
          </p:cNvSpPr>
          <p:nvPr>
            <p:ph type="body" idx="1"/>
          </p:nvPr>
        </p:nvSpPr>
        <p:spPr/>
        <p:txBody>
          <a:bodyPr/>
          <a:lstStyle/>
          <a:p>
            <a:endParaRPr lang="en-US" dirty="0"/>
          </a:p>
        </p:txBody>
      </p:sp>
      <p:sp>
        <p:nvSpPr>
          <p:cNvPr id="4" name="Marcador de número de diapositiva 3">
            <a:extLst>
              <a:ext uri="{FF2B5EF4-FFF2-40B4-BE49-F238E27FC236}">
                <a16:creationId xmlns:a16="http://schemas.microsoft.com/office/drawing/2014/main" id="{68CDAECB-8957-28CA-2EA7-3F56C7590A3E}"/>
              </a:ext>
            </a:extLst>
          </p:cNvPr>
          <p:cNvSpPr>
            <a:spLocks noGrp="1"/>
          </p:cNvSpPr>
          <p:nvPr>
            <p:ph type="sldNum" sz="quarter" idx="5"/>
          </p:nvPr>
        </p:nvSpPr>
        <p:spPr/>
        <p:txBody>
          <a:bodyPr/>
          <a:lstStyle/>
          <a:p>
            <a:fld id="{6BAD7BDC-0DC2-E543-A838-66FB68449999}" type="slidenum">
              <a:rPr lang="es-HN" smtClean="0"/>
              <a:t>27</a:t>
            </a:fld>
            <a:endParaRPr lang="es-HN"/>
          </a:p>
        </p:txBody>
      </p:sp>
    </p:spTree>
    <p:extLst>
      <p:ext uri="{BB962C8B-B14F-4D97-AF65-F5344CB8AC3E}">
        <p14:creationId xmlns:p14="http://schemas.microsoft.com/office/powerpoint/2010/main" val="372336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1675" y="622300"/>
            <a:ext cx="5575300" cy="3136900"/>
          </a:xfrm>
        </p:spPr>
      </p:sp>
      <p:sp>
        <p:nvSpPr>
          <p:cNvPr id="3" name="Notes Placeholder 2"/>
          <p:cNvSpPr>
            <a:spLocks noGrp="1"/>
          </p:cNvSpPr>
          <p:nvPr>
            <p:ph type="body" idx="1"/>
          </p:nvPr>
        </p:nvSpPr>
        <p:spPr>
          <a:xfrm>
            <a:off x="152400" y="3962400"/>
            <a:ext cx="6477000" cy="4572000"/>
          </a:xfrm>
        </p:spPr>
        <p:txBody>
          <a:bodyPr/>
          <a:lstStyle/>
          <a:p>
            <a:r>
              <a:rPr lang="en-US" b="1" u="sng" dirty="0"/>
              <a:t>Eleos provides four primary products (healthcare solutions):</a:t>
            </a:r>
          </a:p>
          <a:p>
            <a:endParaRPr lang="en-US" dirty="0"/>
          </a:p>
          <a:p>
            <a:r>
              <a:rPr lang="en-US" b="1" u="sng" dirty="0"/>
              <a:t>1. Virtual Clinical Optimizer (VCO):</a:t>
            </a:r>
          </a:p>
          <a:p>
            <a:pPr algn="l"/>
            <a:r>
              <a:rPr lang="en-US" b="0" i="0" dirty="0">
                <a:effectLst/>
                <a:latin typeface="Söhne"/>
              </a:rPr>
              <a:t>A Virtual Clinical Optimizer (formerly known as a scribe) is typically a skilled Honduran physician who seamlessly integrates as the third crucial component of the care team Triad. Collaborating closely with the US clinician and medical assistant, the VCO initiates their role a day prior to the patient's visit. Their primary responsibility is to meticulously prepare the medical record, ensuring the inclusion of all historical results and recent healthcare events for the clinician's review. The VCO also initiates tentative orders for necessary follow-up and addresses outstanding HEDIS measures.</a:t>
            </a:r>
          </a:p>
          <a:p>
            <a:pPr algn="l"/>
            <a:endParaRPr lang="en-US" b="0" i="0" dirty="0">
              <a:effectLst/>
              <a:latin typeface="Söhne"/>
            </a:endParaRPr>
          </a:p>
          <a:p>
            <a:pPr algn="l"/>
            <a:r>
              <a:rPr lang="en-US" b="0" i="0" dirty="0">
                <a:effectLst/>
                <a:latin typeface="Söhne"/>
              </a:rPr>
              <a:t>During the actual visit, the VCO virtually works alongside the US clinician, documenting all findings to allow the clinician to dedicate their undivided attention to the patient. Post-visit, the VCO and clinician jointly review the chart, dispatch orders, prescribe medications, make referrals, and schedule the patient for their follow-up visit. This collaborative approach streamlines the entire process, allowing the clinician to focus on delivering optimal patient care</a:t>
            </a:r>
          </a:p>
          <a:p>
            <a:endParaRPr lang="en-US" dirty="0"/>
          </a:p>
          <a:p>
            <a:r>
              <a:rPr lang="en-US" b="1" u="sng" dirty="0"/>
              <a:t>2. Virtual Medical Assistant:</a:t>
            </a:r>
          </a:p>
          <a:p>
            <a:r>
              <a:rPr lang="en-US" b="0" i="0" dirty="0">
                <a:solidFill>
                  <a:srgbClr val="0F0F0F"/>
                </a:solidFill>
                <a:effectLst/>
                <a:latin typeface="Söhne"/>
              </a:rPr>
              <a:t>A Virtual Medical Assistant (VMA) plays a pivotal role in supporting the onsite Care Team Triad by efficiently managing all non-patient-facing tasks for one or more triads. The VMA adeptly handles responsibilities such as medication prior authorizations, refill requests, initiation of lab and imaging orders, and communication with patients regarding their test results. Additionally, the VMA diligently monitors Remote Patient Monitoring devices and abnormalities in chronic care management, ensuring prompt communication with the patient's provider. All patient inquiries are expertly managed by the VMA, providing comprehensive support to optimize the efficiency of the care team.</a:t>
            </a:r>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1861A62-A09E-4F6D-9CE1-FBFCEFD1D4E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68741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5"/>
          </p:nvPr>
        </p:nvSpPr>
        <p:spPr/>
        <p:txBody>
          <a:bodyPr/>
          <a:lstStyle/>
          <a:p>
            <a:fld id="{6BAD7BDC-0DC2-E543-A838-66FB68449999}" type="slidenum">
              <a:rPr lang="es-HN" smtClean="0"/>
              <a:t>5</a:t>
            </a:fld>
            <a:endParaRPr lang="es-HN"/>
          </a:p>
        </p:txBody>
      </p:sp>
    </p:spTree>
    <p:extLst>
      <p:ext uri="{BB962C8B-B14F-4D97-AF65-F5344CB8AC3E}">
        <p14:creationId xmlns:p14="http://schemas.microsoft.com/office/powerpoint/2010/main" val="2805493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5"/>
          </p:nvPr>
        </p:nvSpPr>
        <p:spPr/>
        <p:txBody>
          <a:bodyPr/>
          <a:lstStyle/>
          <a:p>
            <a:fld id="{6BAD7BDC-0DC2-E543-A838-66FB68449999}" type="slidenum">
              <a:rPr lang="es-HN" smtClean="0"/>
              <a:t>7</a:t>
            </a:fld>
            <a:endParaRPr lang="es-HN"/>
          </a:p>
        </p:txBody>
      </p:sp>
    </p:spTree>
    <p:extLst>
      <p:ext uri="{BB962C8B-B14F-4D97-AF65-F5344CB8AC3E}">
        <p14:creationId xmlns:p14="http://schemas.microsoft.com/office/powerpoint/2010/main" val="36770546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5"/>
          </p:nvPr>
        </p:nvSpPr>
        <p:spPr/>
        <p:txBody>
          <a:bodyPr/>
          <a:lstStyle/>
          <a:p>
            <a:fld id="{6BAD7BDC-0DC2-E543-A838-66FB68449999}" type="slidenum">
              <a:rPr lang="es-HN" smtClean="0"/>
              <a:t>8</a:t>
            </a:fld>
            <a:endParaRPr lang="es-HN"/>
          </a:p>
        </p:txBody>
      </p:sp>
    </p:spTree>
    <p:extLst>
      <p:ext uri="{BB962C8B-B14F-4D97-AF65-F5344CB8AC3E}">
        <p14:creationId xmlns:p14="http://schemas.microsoft.com/office/powerpoint/2010/main" val="31907008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5"/>
          </p:nvPr>
        </p:nvSpPr>
        <p:spPr/>
        <p:txBody>
          <a:bodyPr/>
          <a:lstStyle/>
          <a:p>
            <a:fld id="{6BAD7BDC-0DC2-E543-A838-66FB68449999}" type="slidenum">
              <a:rPr lang="es-HN" smtClean="0"/>
              <a:t>11</a:t>
            </a:fld>
            <a:endParaRPr lang="es-HN"/>
          </a:p>
        </p:txBody>
      </p:sp>
    </p:spTree>
    <p:extLst>
      <p:ext uri="{BB962C8B-B14F-4D97-AF65-F5344CB8AC3E}">
        <p14:creationId xmlns:p14="http://schemas.microsoft.com/office/powerpoint/2010/main" val="23237632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5"/>
          </p:nvPr>
        </p:nvSpPr>
        <p:spPr/>
        <p:txBody>
          <a:bodyPr/>
          <a:lstStyle/>
          <a:p>
            <a:fld id="{6BAD7BDC-0DC2-E543-A838-66FB68449999}" type="slidenum">
              <a:rPr lang="es-HN" smtClean="0"/>
              <a:t>13</a:t>
            </a:fld>
            <a:endParaRPr lang="es-HN"/>
          </a:p>
        </p:txBody>
      </p:sp>
    </p:spTree>
    <p:extLst>
      <p:ext uri="{BB962C8B-B14F-4D97-AF65-F5344CB8AC3E}">
        <p14:creationId xmlns:p14="http://schemas.microsoft.com/office/powerpoint/2010/main" val="4347014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5"/>
          </p:nvPr>
        </p:nvSpPr>
        <p:spPr/>
        <p:txBody>
          <a:bodyPr/>
          <a:lstStyle/>
          <a:p>
            <a:fld id="{6BAD7BDC-0DC2-E543-A838-66FB68449999}" type="slidenum">
              <a:rPr lang="es-HN" smtClean="0"/>
              <a:t>15</a:t>
            </a:fld>
            <a:endParaRPr lang="es-HN"/>
          </a:p>
        </p:txBody>
      </p:sp>
    </p:spTree>
    <p:extLst>
      <p:ext uri="{BB962C8B-B14F-4D97-AF65-F5344CB8AC3E}">
        <p14:creationId xmlns:p14="http://schemas.microsoft.com/office/powerpoint/2010/main" val="3570021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5"/>
          </p:nvPr>
        </p:nvSpPr>
        <p:spPr/>
        <p:txBody>
          <a:bodyPr/>
          <a:lstStyle/>
          <a:p>
            <a:fld id="{6BAD7BDC-0DC2-E543-A838-66FB68449999}" type="slidenum">
              <a:rPr lang="es-HN" smtClean="0"/>
              <a:t>17</a:t>
            </a:fld>
            <a:endParaRPr lang="es-HN"/>
          </a:p>
        </p:txBody>
      </p:sp>
    </p:spTree>
    <p:extLst>
      <p:ext uri="{BB962C8B-B14F-4D97-AF65-F5344CB8AC3E}">
        <p14:creationId xmlns:p14="http://schemas.microsoft.com/office/powerpoint/2010/main" val="18099357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8C8A2B-0B4F-B1F2-5A5E-CC246694DEC1}"/>
              </a:ext>
            </a:extLst>
          </p:cNvPr>
          <p:cNvSpPr>
            <a:spLocks noGrp="1"/>
          </p:cNvSpPr>
          <p:nvPr>
            <p:ph type="ctrTitle"/>
          </p:nvPr>
        </p:nvSpPr>
        <p:spPr>
          <a:xfrm>
            <a:off x="160638" y="1112109"/>
            <a:ext cx="3420762" cy="4337222"/>
          </a:xfrm>
        </p:spPr>
        <p:txBody>
          <a:bodyPr anchor="b">
            <a:noAutofit/>
          </a:bodyPr>
          <a:lstStyle>
            <a:lvl1pPr algn="ctr">
              <a:defRPr sz="4800"/>
            </a:lvl1pPr>
          </a:lstStyle>
          <a:p>
            <a:r>
              <a:rPr lang="es-MX" dirty="0"/>
              <a:t>Haz clic para modificar el estilo de título del patrón</a:t>
            </a:r>
            <a:endParaRPr lang="es-HN" dirty="0"/>
          </a:p>
        </p:txBody>
      </p:sp>
      <p:sp>
        <p:nvSpPr>
          <p:cNvPr id="3" name="Subtítulo 2">
            <a:extLst>
              <a:ext uri="{FF2B5EF4-FFF2-40B4-BE49-F238E27FC236}">
                <a16:creationId xmlns:a16="http://schemas.microsoft.com/office/drawing/2014/main" id="{F321A6FC-7603-47B8-3FA8-5D3DE13BD544}"/>
              </a:ext>
            </a:extLst>
          </p:cNvPr>
          <p:cNvSpPr>
            <a:spLocks noGrp="1"/>
          </p:cNvSpPr>
          <p:nvPr>
            <p:ph type="subTitle" idx="1"/>
          </p:nvPr>
        </p:nvSpPr>
        <p:spPr>
          <a:xfrm>
            <a:off x="3880021" y="531362"/>
            <a:ext cx="7813589" cy="679600"/>
          </a:xfrm>
          <a:prstGeom prst="rect">
            <a:avLst/>
          </a:prstGeo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endParaRPr lang="es-HN"/>
          </a:p>
        </p:txBody>
      </p:sp>
      <p:sp>
        <p:nvSpPr>
          <p:cNvPr id="4" name="Marcador de fecha 3">
            <a:extLst>
              <a:ext uri="{FF2B5EF4-FFF2-40B4-BE49-F238E27FC236}">
                <a16:creationId xmlns:a16="http://schemas.microsoft.com/office/drawing/2014/main" id="{4B96EB32-AE47-3B4B-9C07-A5005445307E}"/>
              </a:ext>
            </a:extLst>
          </p:cNvPr>
          <p:cNvSpPr>
            <a:spLocks noGrp="1"/>
          </p:cNvSpPr>
          <p:nvPr>
            <p:ph type="dt" sz="half" idx="10"/>
          </p:nvPr>
        </p:nvSpPr>
        <p:spPr/>
        <p:txBody>
          <a:bodyPr/>
          <a:lstStyle/>
          <a:p>
            <a:fld id="{F1C46713-90BD-9D40-9FA9-E31691C167D1}" type="datetimeFigureOut">
              <a:rPr lang="es-HN" smtClean="0"/>
              <a:t>20/2/2025</a:t>
            </a:fld>
            <a:endParaRPr lang="es-HN"/>
          </a:p>
        </p:txBody>
      </p:sp>
      <p:sp>
        <p:nvSpPr>
          <p:cNvPr id="5" name="Marcador de pie de página 4">
            <a:extLst>
              <a:ext uri="{FF2B5EF4-FFF2-40B4-BE49-F238E27FC236}">
                <a16:creationId xmlns:a16="http://schemas.microsoft.com/office/drawing/2014/main" id="{8555D3C0-ADAE-CDCB-DBAA-C0EAE6F1AD70}"/>
              </a:ext>
            </a:extLst>
          </p:cNvPr>
          <p:cNvSpPr>
            <a:spLocks noGrp="1"/>
          </p:cNvSpPr>
          <p:nvPr>
            <p:ph type="ftr" sz="quarter" idx="11"/>
          </p:nvPr>
        </p:nvSpPr>
        <p:spPr/>
        <p:txBody>
          <a:bodyPr/>
          <a:lstStyle/>
          <a:p>
            <a:endParaRPr lang="es-HN"/>
          </a:p>
        </p:txBody>
      </p:sp>
      <p:sp>
        <p:nvSpPr>
          <p:cNvPr id="6" name="Marcador de número de diapositiva 5">
            <a:extLst>
              <a:ext uri="{FF2B5EF4-FFF2-40B4-BE49-F238E27FC236}">
                <a16:creationId xmlns:a16="http://schemas.microsoft.com/office/drawing/2014/main" id="{B40C8185-CB01-D4F3-0A8A-CC0D4156E5EE}"/>
              </a:ext>
            </a:extLst>
          </p:cNvPr>
          <p:cNvSpPr>
            <a:spLocks noGrp="1"/>
          </p:cNvSpPr>
          <p:nvPr>
            <p:ph type="sldNum" sz="quarter" idx="12"/>
          </p:nvPr>
        </p:nvSpPr>
        <p:spPr/>
        <p:txBody>
          <a:bodyPr/>
          <a:lstStyle/>
          <a:p>
            <a:fld id="{5BAFF043-258C-6D41-96EA-09275EBFD259}" type="slidenum">
              <a:rPr lang="es-HN" smtClean="0"/>
              <a:t>‹#›</a:t>
            </a:fld>
            <a:endParaRPr lang="es-HN"/>
          </a:p>
        </p:txBody>
      </p:sp>
    </p:spTree>
    <p:extLst>
      <p:ext uri="{BB962C8B-B14F-4D97-AF65-F5344CB8AC3E}">
        <p14:creationId xmlns:p14="http://schemas.microsoft.com/office/powerpoint/2010/main" val="1521860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Pr>
        <a:blipFill dpi="0" rotWithShape="1">
          <a:blip r:embed="rId2">
            <a:alphaModFix amt="80000"/>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5CCDEA-6B07-B606-A470-411335A2EC1B}"/>
              </a:ext>
            </a:extLst>
          </p:cNvPr>
          <p:cNvSpPr>
            <a:spLocks noGrp="1"/>
          </p:cNvSpPr>
          <p:nvPr>
            <p:ph type="title"/>
          </p:nvPr>
        </p:nvSpPr>
        <p:spPr>
          <a:xfrm>
            <a:off x="838199" y="295478"/>
            <a:ext cx="10515599" cy="1350760"/>
          </a:xfrm>
        </p:spPr>
        <p:txBody>
          <a:bodyPr/>
          <a:lstStyle/>
          <a:p>
            <a:r>
              <a:rPr lang="es-MX"/>
              <a:t>Haz clic para modificar el estilo de título del patrón</a:t>
            </a:r>
            <a:endParaRPr lang="es-HN"/>
          </a:p>
        </p:txBody>
      </p:sp>
      <p:sp>
        <p:nvSpPr>
          <p:cNvPr id="3" name="Marcador de contenido 2">
            <a:extLst>
              <a:ext uri="{FF2B5EF4-FFF2-40B4-BE49-F238E27FC236}">
                <a16:creationId xmlns:a16="http://schemas.microsoft.com/office/drawing/2014/main" id="{85DEC627-B152-5A45-D540-C319132845E5}"/>
              </a:ext>
            </a:extLst>
          </p:cNvPr>
          <p:cNvSpPr>
            <a:spLocks noGrp="1"/>
          </p:cNvSpPr>
          <p:nvPr>
            <p:ph idx="1"/>
          </p:nvPr>
        </p:nvSpPr>
        <p:spPr>
          <a:xfrm>
            <a:off x="838200" y="1825625"/>
            <a:ext cx="10515600" cy="4351338"/>
          </a:xfrm>
          <a:prstGeom prst="rect">
            <a:avLst/>
          </a:prstGeo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HN"/>
          </a:p>
        </p:txBody>
      </p:sp>
      <p:sp>
        <p:nvSpPr>
          <p:cNvPr id="4" name="Marcador de fecha 3">
            <a:extLst>
              <a:ext uri="{FF2B5EF4-FFF2-40B4-BE49-F238E27FC236}">
                <a16:creationId xmlns:a16="http://schemas.microsoft.com/office/drawing/2014/main" id="{67650EAF-E5A6-0047-C3DE-AAF7967B1A1D}"/>
              </a:ext>
            </a:extLst>
          </p:cNvPr>
          <p:cNvSpPr>
            <a:spLocks noGrp="1"/>
          </p:cNvSpPr>
          <p:nvPr>
            <p:ph type="dt" sz="half" idx="10"/>
          </p:nvPr>
        </p:nvSpPr>
        <p:spPr/>
        <p:txBody>
          <a:bodyPr/>
          <a:lstStyle/>
          <a:p>
            <a:fld id="{F1C46713-90BD-9D40-9FA9-E31691C167D1}" type="datetimeFigureOut">
              <a:rPr lang="es-HN" smtClean="0"/>
              <a:t>20/2/2025</a:t>
            </a:fld>
            <a:endParaRPr lang="es-HN"/>
          </a:p>
        </p:txBody>
      </p:sp>
      <p:sp>
        <p:nvSpPr>
          <p:cNvPr id="5" name="Marcador de pie de página 4">
            <a:extLst>
              <a:ext uri="{FF2B5EF4-FFF2-40B4-BE49-F238E27FC236}">
                <a16:creationId xmlns:a16="http://schemas.microsoft.com/office/drawing/2014/main" id="{4D9FAD16-7999-F160-3B99-A1BBDF8C2424}"/>
              </a:ext>
            </a:extLst>
          </p:cNvPr>
          <p:cNvSpPr>
            <a:spLocks noGrp="1"/>
          </p:cNvSpPr>
          <p:nvPr>
            <p:ph type="ftr" sz="quarter" idx="11"/>
          </p:nvPr>
        </p:nvSpPr>
        <p:spPr/>
        <p:txBody>
          <a:bodyPr/>
          <a:lstStyle/>
          <a:p>
            <a:endParaRPr lang="es-HN"/>
          </a:p>
        </p:txBody>
      </p:sp>
      <p:sp>
        <p:nvSpPr>
          <p:cNvPr id="6" name="Marcador de número de diapositiva 5">
            <a:extLst>
              <a:ext uri="{FF2B5EF4-FFF2-40B4-BE49-F238E27FC236}">
                <a16:creationId xmlns:a16="http://schemas.microsoft.com/office/drawing/2014/main" id="{C0B97C6F-F138-2940-02CF-645ECB7385F2}"/>
              </a:ext>
            </a:extLst>
          </p:cNvPr>
          <p:cNvSpPr>
            <a:spLocks noGrp="1"/>
          </p:cNvSpPr>
          <p:nvPr>
            <p:ph type="sldNum" sz="quarter" idx="12"/>
          </p:nvPr>
        </p:nvSpPr>
        <p:spPr/>
        <p:txBody>
          <a:bodyPr/>
          <a:lstStyle/>
          <a:p>
            <a:fld id="{5BAFF043-258C-6D41-96EA-09275EBFD259}" type="slidenum">
              <a:rPr lang="es-HN" smtClean="0"/>
              <a:t>‹#›</a:t>
            </a:fld>
            <a:endParaRPr lang="es-HN"/>
          </a:p>
        </p:txBody>
      </p:sp>
    </p:spTree>
    <p:extLst>
      <p:ext uri="{BB962C8B-B14F-4D97-AF65-F5344CB8AC3E}">
        <p14:creationId xmlns:p14="http://schemas.microsoft.com/office/powerpoint/2010/main" val="3026752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22AE5E-38AC-26A6-98F8-EF2404908EAF}"/>
              </a:ext>
            </a:extLst>
          </p:cNvPr>
          <p:cNvSpPr>
            <a:spLocks noGrp="1"/>
          </p:cNvSpPr>
          <p:nvPr>
            <p:ph type="title"/>
          </p:nvPr>
        </p:nvSpPr>
        <p:spPr>
          <a:xfrm>
            <a:off x="930704" y="576263"/>
            <a:ext cx="10515600" cy="2852737"/>
          </a:xfrm>
        </p:spPr>
        <p:txBody>
          <a:bodyPr anchor="b"/>
          <a:lstStyle>
            <a:lvl1pPr>
              <a:defRPr sz="6000">
                <a:solidFill>
                  <a:schemeClr val="bg1"/>
                </a:solidFill>
              </a:defRPr>
            </a:lvl1pPr>
          </a:lstStyle>
          <a:p>
            <a:r>
              <a:rPr lang="es-MX"/>
              <a:t>Haz clic para modificar el estilo de título del patrón</a:t>
            </a:r>
            <a:endParaRPr lang="es-HN"/>
          </a:p>
        </p:txBody>
      </p:sp>
      <p:sp>
        <p:nvSpPr>
          <p:cNvPr id="3" name="Marcador de texto 2">
            <a:extLst>
              <a:ext uri="{FF2B5EF4-FFF2-40B4-BE49-F238E27FC236}">
                <a16:creationId xmlns:a16="http://schemas.microsoft.com/office/drawing/2014/main" id="{860B531E-BA64-DB5E-8D82-A98634C99568}"/>
              </a:ext>
            </a:extLst>
          </p:cNvPr>
          <p:cNvSpPr>
            <a:spLocks noGrp="1"/>
          </p:cNvSpPr>
          <p:nvPr>
            <p:ph type="body" idx="1"/>
          </p:nvPr>
        </p:nvSpPr>
        <p:spPr>
          <a:xfrm>
            <a:off x="930704" y="3429000"/>
            <a:ext cx="10515600" cy="1500187"/>
          </a:xfrm>
          <a:prstGeom prst="rect">
            <a:avLst/>
          </a:prstGeo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34D7601A-0E4B-594E-6D58-8CF0E97FD4B1}"/>
              </a:ext>
            </a:extLst>
          </p:cNvPr>
          <p:cNvSpPr>
            <a:spLocks noGrp="1"/>
          </p:cNvSpPr>
          <p:nvPr>
            <p:ph type="dt" sz="half" idx="10"/>
          </p:nvPr>
        </p:nvSpPr>
        <p:spPr/>
        <p:txBody>
          <a:bodyPr/>
          <a:lstStyle/>
          <a:p>
            <a:fld id="{F1C46713-90BD-9D40-9FA9-E31691C167D1}" type="datetimeFigureOut">
              <a:rPr lang="es-HN" smtClean="0"/>
              <a:t>20/2/2025</a:t>
            </a:fld>
            <a:endParaRPr lang="es-HN"/>
          </a:p>
        </p:txBody>
      </p:sp>
      <p:sp>
        <p:nvSpPr>
          <p:cNvPr id="5" name="Marcador de pie de página 4">
            <a:extLst>
              <a:ext uri="{FF2B5EF4-FFF2-40B4-BE49-F238E27FC236}">
                <a16:creationId xmlns:a16="http://schemas.microsoft.com/office/drawing/2014/main" id="{FF2F609B-EAE6-6C96-9E94-D4FD56011FD0}"/>
              </a:ext>
            </a:extLst>
          </p:cNvPr>
          <p:cNvSpPr>
            <a:spLocks noGrp="1"/>
          </p:cNvSpPr>
          <p:nvPr>
            <p:ph type="ftr" sz="quarter" idx="11"/>
          </p:nvPr>
        </p:nvSpPr>
        <p:spPr/>
        <p:txBody>
          <a:bodyPr/>
          <a:lstStyle/>
          <a:p>
            <a:endParaRPr lang="es-HN"/>
          </a:p>
        </p:txBody>
      </p:sp>
      <p:sp>
        <p:nvSpPr>
          <p:cNvPr id="6" name="Marcador de número de diapositiva 5">
            <a:extLst>
              <a:ext uri="{FF2B5EF4-FFF2-40B4-BE49-F238E27FC236}">
                <a16:creationId xmlns:a16="http://schemas.microsoft.com/office/drawing/2014/main" id="{E667F812-AA55-7177-EF79-36A16109A127}"/>
              </a:ext>
            </a:extLst>
          </p:cNvPr>
          <p:cNvSpPr>
            <a:spLocks noGrp="1"/>
          </p:cNvSpPr>
          <p:nvPr>
            <p:ph type="sldNum" sz="quarter" idx="12"/>
          </p:nvPr>
        </p:nvSpPr>
        <p:spPr/>
        <p:txBody>
          <a:bodyPr/>
          <a:lstStyle/>
          <a:p>
            <a:fld id="{5BAFF043-258C-6D41-96EA-09275EBFD259}" type="slidenum">
              <a:rPr lang="es-HN" smtClean="0"/>
              <a:t>‹#›</a:t>
            </a:fld>
            <a:endParaRPr lang="es-HN"/>
          </a:p>
        </p:txBody>
      </p:sp>
    </p:spTree>
    <p:extLst>
      <p:ext uri="{BB962C8B-B14F-4D97-AF65-F5344CB8AC3E}">
        <p14:creationId xmlns:p14="http://schemas.microsoft.com/office/powerpoint/2010/main" val="33695901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C870B314-A84D-179F-3028-BA2E575B5B53}"/>
              </a:ext>
            </a:extLst>
          </p:cNvPr>
          <p:cNvSpPr>
            <a:spLocks noGrp="1"/>
          </p:cNvSpPr>
          <p:nvPr>
            <p:ph type="title"/>
          </p:nvPr>
        </p:nvSpPr>
        <p:spPr>
          <a:xfrm>
            <a:off x="259492" y="494270"/>
            <a:ext cx="5251622" cy="5165125"/>
          </a:xfrm>
          <a:prstGeom prst="rect">
            <a:avLst/>
          </a:prstGeom>
        </p:spPr>
        <p:txBody>
          <a:bodyPr vert="horz" lIns="91440" tIns="45720" rIns="91440" bIns="45720" rtlCol="0" anchor="ctr">
            <a:normAutofit/>
          </a:bodyPr>
          <a:lstStyle/>
          <a:p>
            <a:r>
              <a:rPr lang="es-MX" dirty="0"/>
              <a:t>Haz clic para modificar el estilo de título del patrón</a:t>
            </a:r>
            <a:endParaRPr lang="es-HN" dirty="0"/>
          </a:p>
        </p:txBody>
      </p:sp>
      <p:sp>
        <p:nvSpPr>
          <p:cNvPr id="4" name="Marcador de fecha 3">
            <a:extLst>
              <a:ext uri="{FF2B5EF4-FFF2-40B4-BE49-F238E27FC236}">
                <a16:creationId xmlns:a16="http://schemas.microsoft.com/office/drawing/2014/main" id="{49A122D0-E3B6-40BE-E0FF-2966FEA23B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C46713-90BD-9D40-9FA9-E31691C167D1}" type="datetimeFigureOut">
              <a:rPr lang="es-HN" smtClean="0"/>
              <a:t>20/2/2025</a:t>
            </a:fld>
            <a:endParaRPr lang="es-HN"/>
          </a:p>
        </p:txBody>
      </p:sp>
      <p:sp>
        <p:nvSpPr>
          <p:cNvPr id="5" name="Marcador de pie de página 4">
            <a:extLst>
              <a:ext uri="{FF2B5EF4-FFF2-40B4-BE49-F238E27FC236}">
                <a16:creationId xmlns:a16="http://schemas.microsoft.com/office/drawing/2014/main" id="{A79B18B1-7E3F-92CA-CE4D-044A2E2C4F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HN"/>
          </a:p>
        </p:txBody>
      </p:sp>
      <p:sp>
        <p:nvSpPr>
          <p:cNvPr id="6" name="Marcador de número de diapositiva 5">
            <a:extLst>
              <a:ext uri="{FF2B5EF4-FFF2-40B4-BE49-F238E27FC236}">
                <a16:creationId xmlns:a16="http://schemas.microsoft.com/office/drawing/2014/main" id="{757E494B-9F0D-830A-D4FD-50F872ED8E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AFF043-258C-6D41-96EA-09275EBFD259}" type="slidenum">
              <a:rPr lang="es-HN" smtClean="0"/>
              <a:t>‹#›</a:t>
            </a:fld>
            <a:endParaRPr lang="es-HN"/>
          </a:p>
        </p:txBody>
      </p:sp>
    </p:spTree>
    <p:extLst>
      <p:ext uri="{BB962C8B-B14F-4D97-AF65-F5344CB8AC3E}">
        <p14:creationId xmlns:p14="http://schemas.microsoft.com/office/powerpoint/2010/main" val="3697075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b="1" i="0" kern="1200">
          <a:solidFill>
            <a:srgbClr val="00969C"/>
          </a:solidFill>
          <a:latin typeface="Roboto Slab" pitchFamily="2" charset="0"/>
          <a:ea typeface="Roboto Slab" pitchFamily="2"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1" i="0" kern="1200">
          <a:solidFill>
            <a:srgbClr val="00969C"/>
          </a:solidFill>
          <a:latin typeface="Inter" panose="02000503000000020004" pitchFamily="2" charset="0"/>
          <a:ea typeface="Inter" panose="02000503000000020004"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001749"/>
          </a:solidFill>
          <a:latin typeface="Inter" panose="02000503000000020004" pitchFamily="2" charset="0"/>
          <a:ea typeface="Inter" panose="02000503000000020004"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001749"/>
          </a:solidFill>
          <a:latin typeface="Inter" panose="02000503000000020004" pitchFamily="2" charset="0"/>
          <a:ea typeface="Inter" panose="02000503000000020004"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001749"/>
          </a:solidFill>
          <a:latin typeface="Inter" panose="02000503000000020004" pitchFamily="2" charset="0"/>
          <a:ea typeface="Inter" panose="02000503000000020004"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001749"/>
          </a:solidFill>
          <a:latin typeface="Inter" panose="02000503000000020004" pitchFamily="2" charset="0"/>
          <a:ea typeface="Inter" panose="02000503000000020004"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H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3.jpg"/><Relationship Id="rId7" Type="http://schemas.openxmlformats.org/officeDocument/2006/relationships/image" Target="../media/image11.svg"/><Relationship Id="rId12"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10.png"/><Relationship Id="rId11" Type="http://schemas.openxmlformats.org/officeDocument/2006/relationships/image" Target="../media/image15.svg"/><Relationship Id="rId5" Type="http://schemas.openxmlformats.org/officeDocument/2006/relationships/image" Target="../media/image9.sv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5919F6AB-A31B-7CF2-7895-225C24F1BD7B}"/>
              </a:ext>
            </a:extLst>
          </p:cNvPr>
          <p:cNvSpPr txBox="1"/>
          <p:nvPr/>
        </p:nvSpPr>
        <p:spPr>
          <a:xfrm>
            <a:off x="432486" y="1766646"/>
            <a:ext cx="5387546" cy="1938992"/>
          </a:xfrm>
          <a:prstGeom prst="rect">
            <a:avLst/>
          </a:prstGeom>
          <a:noFill/>
        </p:spPr>
        <p:txBody>
          <a:bodyPr wrap="square" rtlCol="0">
            <a:spAutoFit/>
          </a:bodyPr>
          <a:lstStyle/>
          <a:p>
            <a:r>
              <a:rPr lang="es-HN" sz="6000" b="1" dirty="0">
                <a:solidFill>
                  <a:srgbClr val="00969C"/>
                </a:solidFill>
                <a:latin typeface="Roboto Slab" pitchFamily="2" charset="0"/>
                <a:ea typeface="Roboto Slab" pitchFamily="2" charset="0"/>
              </a:rPr>
              <a:t>Eleos </a:t>
            </a:r>
            <a:r>
              <a:rPr lang="es-HN" sz="6000" b="1" dirty="0" err="1">
                <a:solidFill>
                  <a:srgbClr val="00969C"/>
                </a:solidFill>
                <a:latin typeface="Roboto Slab" pitchFamily="2" charset="0"/>
                <a:ea typeface="Roboto Slab" pitchFamily="2" charset="0"/>
              </a:rPr>
              <a:t>Products</a:t>
            </a:r>
            <a:endParaRPr lang="es-HN" sz="6000" b="1" dirty="0">
              <a:solidFill>
                <a:srgbClr val="00969C"/>
              </a:solidFill>
              <a:latin typeface="Roboto Slab" pitchFamily="2" charset="0"/>
              <a:ea typeface="Roboto Slab" pitchFamily="2" charset="0"/>
            </a:endParaRPr>
          </a:p>
        </p:txBody>
      </p:sp>
      <p:sp>
        <p:nvSpPr>
          <p:cNvPr id="5" name="CuadroTexto 4">
            <a:extLst>
              <a:ext uri="{FF2B5EF4-FFF2-40B4-BE49-F238E27FC236}">
                <a16:creationId xmlns:a16="http://schemas.microsoft.com/office/drawing/2014/main" id="{C2B4BA31-09F5-0AA0-2C49-6265FEFB3DBF}"/>
              </a:ext>
            </a:extLst>
          </p:cNvPr>
          <p:cNvSpPr txBox="1"/>
          <p:nvPr/>
        </p:nvSpPr>
        <p:spPr>
          <a:xfrm>
            <a:off x="432486" y="3782189"/>
            <a:ext cx="4361935" cy="307777"/>
          </a:xfrm>
          <a:prstGeom prst="rect">
            <a:avLst/>
          </a:prstGeom>
          <a:noFill/>
        </p:spPr>
        <p:txBody>
          <a:bodyPr wrap="square" rtlCol="0">
            <a:spAutoFit/>
          </a:bodyPr>
          <a:lstStyle/>
          <a:p>
            <a:r>
              <a:rPr lang="en-US" sz="1400" i="1" dirty="0">
                <a:solidFill>
                  <a:srgbClr val="F09327"/>
                </a:solidFill>
                <a:latin typeface="Inter" panose="02000503000000020004" pitchFamily="2" charset="0"/>
                <a:ea typeface="Inter" panose="02000503000000020004" pitchFamily="2" charset="0"/>
              </a:rPr>
              <a:t>"Empowering our organization begins with knowledge”</a:t>
            </a:r>
            <a:endParaRPr lang="es-HN" sz="1400" i="1" dirty="0">
              <a:solidFill>
                <a:srgbClr val="F09327"/>
              </a:solidFill>
              <a:latin typeface="Inter" panose="02000503000000020004" pitchFamily="2" charset="0"/>
              <a:ea typeface="Inter" panose="02000503000000020004" pitchFamily="2" charset="0"/>
            </a:endParaRPr>
          </a:p>
        </p:txBody>
      </p:sp>
      <p:grpSp>
        <p:nvGrpSpPr>
          <p:cNvPr id="13" name="Grupo 12">
            <a:extLst>
              <a:ext uri="{FF2B5EF4-FFF2-40B4-BE49-F238E27FC236}">
                <a16:creationId xmlns:a16="http://schemas.microsoft.com/office/drawing/2014/main" id="{1DCC3A59-87E2-9EF3-25F3-BF623F7DE882}"/>
              </a:ext>
            </a:extLst>
          </p:cNvPr>
          <p:cNvGrpSpPr/>
          <p:nvPr/>
        </p:nvGrpSpPr>
        <p:grpSpPr>
          <a:xfrm>
            <a:off x="1246268" y="5472361"/>
            <a:ext cx="3145866" cy="441451"/>
            <a:chOff x="1050325" y="6078850"/>
            <a:chExt cx="3145866" cy="441451"/>
          </a:xfrm>
        </p:grpSpPr>
        <p:sp>
          <p:nvSpPr>
            <p:cNvPr id="8" name="CuadroTexto 7">
              <a:extLst>
                <a:ext uri="{FF2B5EF4-FFF2-40B4-BE49-F238E27FC236}">
                  <a16:creationId xmlns:a16="http://schemas.microsoft.com/office/drawing/2014/main" id="{425B405E-C052-B196-4514-D830308A77C1}"/>
                </a:ext>
              </a:extLst>
            </p:cNvPr>
            <p:cNvSpPr txBox="1"/>
            <p:nvPr/>
          </p:nvSpPr>
          <p:spPr>
            <a:xfrm>
              <a:off x="1050325" y="6114910"/>
              <a:ext cx="2928552" cy="369332"/>
            </a:xfrm>
            <a:prstGeom prst="rect">
              <a:avLst/>
            </a:prstGeom>
            <a:noFill/>
          </p:spPr>
          <p:txBody>
            <a:bodyPr wrap="square" rtlCol="0">
              <a:spAutoFit/>
            </a:bodyPr>
            <a:lstStyle/>
            <a:p>
              <a:r>
                <a:rPr lang="es-HN" dirty="0">
                  <a:solidFill>
                    <a:srgbClr val="00969C"/>
                  </a:solidFill>
                  <a:latin typeface="Inter Medium" panose="02000503000000020004" pitchFamily="2" charset="0"/>
                  <a:ea typeface="Inter Medium" panose="02000503000000020004" pitchFamily="2" charset="0"/>
                </a:rPr>
                <a:t>www.eleosvhs.com</a:t>
              </a:r>
            </a:p>
          </p:txBody>
        </p:sp>
        <p:pic>
          <p:nvPicPr>
            <p:cNvPr id="10" name="Imagen 9">
              <a:extLst>
                <a:ext uri="{FF2B5EF4-FFF2-40B4-BE49-F238E27FC236}">
                  <a16:creationId xmlns:a16="http://schemas.microsoft.com/office/drawing/2014/main" id="{D870C303-8EA9-B114-3184-CCD4533AD6A8}"/>
                </a:ext>
              </a:extLst>
            </p:cNvPr>
            <p:cNvPicPr>
              <a:picLocks noChangeAspect="1"/>
            </p:cNvPicPr>
            <p:nvPr/>
          </p:nvPicPr>
          <p:blipFill>
            <a:blip r:embed="rId4"/>
            <a:stretch>
              <a:fillRect/>
            </a:stretch>
          </p:blipFill>
          <p:spPr>
            <a:xfrm rot="20877273">
              <a:off x="3761562" y="6078850"/>
              <a:ext cx="434629" cy="441451"/>
            </a:xfrm>
            <a:prstGeom prst="rect">
              <a:avLst/>
            </a:prstGeom>
          </p:spPr>
        </p:pic>
      </p:grpSp>
    </p:spTree>
    <p:extLst>
      <p:ext uri="{BB962C8B-B14F-4D97-AF65-F5344CB8AC3E}">
        <p14:creationId xmlns:p14="http://schemas.microsoft.com/office/powerpoint/2010/main" val="3392714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44459A-F34A-830B-30E1-774C2A52CD49}"/>
              </a:ext>
            </a:extLst>
          </p:cNvPr>
          <p:cNvSpPr>
            <a:spLocks noGrp="1"/>
          </p:cNvSpPr>
          <p:nvPr>
            <p:ph type="title"/>
          </p:nvPr>
        </p:nvSpPr>
        <p:spPr>
          <a:xfrm>
            <a:off x="382553" y="0"/>
            <a:ext cx="8416213" cy="1350760"/>
          </a:xfrm>
        </p:spPr>
        <p:txBody>
          <a:bodyPr>
            <a:normAutofit/>
          </a:bodyPr>
          <a:lstStyle/>
          <a:p>
            <a:r>
              <a:rPr lang="en-US" sz="3200" dirty="0"/>
              <a:t>Front Desk Coordinator</a:t>
            </a:r>
          </a:p>
        </p:txBody>
      </p:sp>
      <p:sp>
        <p:nvSpPr>
          <p:cNvPr id="6" name="Rectángulo 5">
            <a:extLst>
              <a:ext uri="{FF2B5EF4-FFF2-40B4-BE49-F238E27FC236}">
                <a16:creationId xmlns:a16="http://schemas.microsoft.com/office/drawing/2014/main" id="{D388FC77-1C64-C830-23A4-311FEB4BD186}"/>
              </a:ext>
            </a:extLst>
          </p:cNvPr>
          <p:cNvSpPr/>
          <p:nvPr/>
        </p:nvSpPr>
        <p:spPr>
          <a:xfrm>
            <a:off x="494522" y="978778"/>
            <a:ext cx="4510616" cy="45719"/>
          </a:xfrm>
          <a:prstGeom prst="rect">
            <a:avLst/>
          </a:prstGeom>
          <a:solidFill>
            <a:srgbClr val="001749"/>
          </a:solidFill>
          <a:ln>
            <a:solidFill>
              <a:srgbClr val="0017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a 3">
            <a:extLst>
              <a:ext uri="{FF2B5EF4-FFF2-40B4-BE49-F238E27FC236}">
                <a16:creationId xmlns:a16="http://schemas.microsoft.com/office/drawing/2014/main" id="{DB50FFC5-85E2-9D02-3ADC-B5B2B8FAC0E0}"/>
              </a:ext>
            </a:extLst>
          </p:cNvPr>
          <p:cNvGraphicFramePr>
            <a:graphicFrameLocks noGrp="1"/>
          </p:cNvGraphicFramePr>
          <p:nvPr>
            <p:extLst>
              <p:ext uri="{D42A27DB-BD31-4B8C-83A1-F6EECF244321}">
                <p14:modId xmlns:p14="http://schemas.microsoft.com/office/powerpoint/2010/main" val="2104242894"/>
              </p:ext>
            </p:extLst>
          </p:nvPr>
        </p:nvGraphicFramePr>
        <p:xfrm>
          <a:off x="261257" y="1350760"/>
          <a:ext cx="11299372" cy="5135880"/>
        </p:xfrm>
        <a:graphic>
          <a:graphicData uri="http://schemas.openxmlformats.org/drawingml/2006/table">
            <a:tbl>
              <a:tblPr firstRow="1" bandRow="1">
                <a:tableStyleId>{5C22544A-7EE6-4342-B048-85BDC9FD1C3A}</a:tableStyleId>
              </a:tblPr>
              <a:tblGrid>
                <a:gridCol w="5649686">
                  <a:extLst>
                    <a:ext uri="{9D8B030D-6E8A-4147-A177-3AD203B41FA5}">
                      <a16:colId xmlns:a16="http://schemas.microsoft.com/office/drawing/2014/main" val="3604126595"/>
                    </a:ext>
                  </a:extLst>
                </a:gridCol>
                <a:gridCol w="5649686">
                  <a:extLst>
                    <a:ext uri="{9D8B030D-6E8A-4147-A177-3AD203B41FA5}">
                      <a16:colId xmlns:a16="http://schemas.microsoft.com/office/drawing/2014/main" val="3071234925"/>
                    </a:ext>
                  </a:extLst>
                </a:gridCol>
              </a:tblGrid>
              <a:tr h="370840">
                <a:tc>
                  <a:txBody>
                    <a:bodyPr/>
                    <a:lstStyle/>
                    <a:p>
                      <a:r>
                        <a:rPr lang="en-US" sz="1600" b="0" dirty="0">
                          <a:latin typeface="ADLaM Display" panose="02010000000000000000" pitchFamily="2" charset="0"/>
                          <a:ea typeface="ADLaM Display" panose="02010000000000000000" pitchFamily="2" charset="0"/>
                          <a:cs typeface="ADLaM Display" panose="02010000000000000000" pitchFamily="2" charset="0"/>
                        </a:rPr>
                        <a:t>Title:</a:t>
                      </a:r>
                    </a:p>
                  </a:txBody>
                  <a:tcPr>
                    <a:solidFill>
                      <a:srgbClr val="00969C"/>
                    </a:solidFill>
                  </a:tcPr>
                </a:tc>
                <a:tc>
                  <a:txBody>
                    <a:bodyPr/>
                    <a:lstStyle/>
                    <a:p>
                      <a:r>
                        <a:rPr lang="en-US" dirty="0"/>
                        <a:t>Front desk Support Patient Outreach</a:t>
                      </a:r>
                    </a:p>
                  </a:txBody>
                  <a:tcPr>
                    <a:solidFill>
                      <a:srgbClr val="00969C"/>
                    </a:solidFill>
                  </a:tcPr>
                </a:tc>
                <a:extLst>
                  <a:ext uri="{0D108BD9-81ED-4DB2-BD59-A6C34878D82A}">
                    <a16:rowId xmlns:a16="http://schemas.microsoft.com/office/drawing/2014/main" val="996512626"/>
                  </a:ext>
                </a:extLst>
              </a:tr>
              <a:tr h="370840">
                <a:tc>
                  <a:txBody>
                    <a:bodyPr/>
                    <a:lstStyle/>
                    <a:p>
                      <a:r>
                        <a:rPr lang="en-US" sz="1600" b="0" dirty="0">
                          <a:solidFill>
                            <a:schemeClr val="tx1"/>
                          </a:solidFill>
                          <a:latin typeface="ADLaM Display" panose="02010000000000000000" pitchFamily="2" charset="0"/>
                          <a:ea typeface="ADLaM Display" panose="02010000000000000000" pitchFamily="2" charset="0"/>
                          <a:cs typeface="ADLaM Display" panose="02010000000000000000" pitchFamily="2" charset="0"/>
                        </a:rPr>
                        <a:t>Background:</a:t>
                      </a:r>
                    </a:p>
                  </a:txBody>
                  <a:tcPr/>
                </a:tc>
                <a:tc>
                  <a:txBody>
                    <a:bodyPr/>
                    <a:lstStyle/>
                    <a:p>
                      <a:r>
                        <a:rPr lang="en-US" dirty="0"/>
                        <a:t>Any degree</a:t>
                      </a:r>
                    </a:p>
                  </a:txBody>
                  <a:tcPr/>
                </a:tc>
                <a:extLst>
                  <a:ext uri="{0D108BD9-81ED-4DB2-BD59-A6C34878D82A}">
                    <a16:rowId xmlns:a16="http://schemas.microsoft.com/office/drawing/2014/main" val="1522111637"/>
                  </a:ext>
                </a:extLst>
              </a:tr>
              <a:tr h="370840">
                <a:tc>
                  <a:txBody>
                    <a:bodyPr/>
                    <a:lstStyle/>
                    <a:p>
                      <a:r>
                        <a:rPr lang="en-US" sz="1600" b="0" dirty="0">
                          <a:solidFill>
                            <a:schemeClr val="bg1">
                              <a:lumMod val="95000"/>
                            </a:schemeClr>
                          </a:solidFill>
                          <a:latin typeface="ADLaM Display" panose="02010000000000000000" pitchFamily="2" charset="0"/>
                          <a:ea typeface="ADLaM Display" panose="02010000000000000000" pitchFamily="2" charset="0"/>
                          <a:cs typeface="ADLaM Display" panose="02010000000000000000" pitchFamily="2" charset="0"/>
                        </a:rPr>
                        <a:t>Tier:</a:t>
                      </a:r>
                    </a:p>
                  </a:txBody>
                  <a:tcPr>
                    <a:solidFill>
                      <a:srgbClr val="00969C"/>
                    </a:solidFill>
                  </a:tcPr>
                </a:tc>
                <a:tc>
                  <a:txBody>
                    <a:bodyPr/>
                    <a:lstStyle/>
                    <a:p>
                      <a:r>
                        <a:rPr lang="en-US" b="1" dirty="0">
                          <a:solidFill>
                            <a:schemeClr val="bg1"/>
                          </a:solidFill>
                          <a:latin typeface="+mn-lt"/>
                          <a:ea typeface="ADLaM Display" panose="02010000000000000000" pitchFamily="2" charset="0"/>
                          <a:cs typeface="ADLaM Display" panose="02010000000000000000" pitchFamily="2" charset="0"/>
                        </a:rPr>
                        <a:t>T1 </a:t>
                      </a:r>
                    </a:p>
                  </a:txBody>
                  <a:tcPr>
                    <a:solidFill>
                      <a:srgbClr val="00969C"/>
                    </a:solidFill>
                  </a:tcPr>
                </a:tc>
                <a:extLst>
                  <a:ext uri="{0D108BD9-81ED-4DB2-BD59-A6C34878D82A}">
                    <a16:rowId xmlns:a16="http://schemas.microsoft.com/office/drawing/2014/main" val="3470095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DLaM Display" panose="02010000000000000000" pitchFamily="2" charset="0"/>
                          <a:ea typeface="ADLaM Display" panose="02010000000000000000" pitchFamily="2" charset="0"/>
                          <a:cs typeface="ADLaM Display" panose="02010000000000000000" pitchFamily="2" charset="0"/>
                        </a:rPr>
                        <a:t>Training:</a:t>
                      </a:r>
                    </a:p>
                  </a:txBody>
                  <a:tcPr>
                    <a:solidFill>
                      <a:schemeClr val="accent1">
                        <a:lumMod val="20000"/>
                        <a:lumOff val="80000"/>
                      </a:schemeClr>
                    </a:solidFill>
                  </a:tcPr>
                </a:tc>
                <a:tc>
                  <a:txBody>
                    <a:bodyPr/>
                    <a:lstStyle/>
                    <a:p>
                      <a:r>
                        <a:rPr lang="en-US" b="0" dirty="0">
                          <a:solidFill>
                            <a:schemeClr val="tx1"/>
                          </a:solidFill>
                          <a:latin typeface="+mn-lt"/>
                          <a:ea typeface="ADLaM Display" panose="02010000000000000000" pitchFamily="2" charset="0"/>
                          <a:cs typeface="ADLaM Display" panose="02010000000000000000" pitchFamily="2" charset="0"/>
                        </a:rPr>
                        <a:t>1 week of training (including EMR)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mn-lt"/>
                          <a:ea typeface="ADLaM Display" panose="02010000000000000000" pitchFamily="2" charset="0"/>
                          <a:cs typeface="ADLaM Display" panose="02010000000000000000" pitchFamily="2" charset="0"/>
                        </a:rPr>
                        <a:t>EMR/EHR: Nextgen, ECW, Tebra </a:t>
                      </a:r>
                    </a:p>
                  </a:txBody>
                  <a:tcPr>
                    <a:solidFill>
                      <a:schemeClr val="accent1">
                        <a:lumMod val="20000"/>
                        <a:lumOff val="80000"/>
                      </a:schemeClr>
                    </a:solidFill>
                  </a:tcPr>
                </a:tc>
                <a:extLst>
                  <a:ext uri="{0D108BD9-81ED-4DB2-BD59-A6C34878D82A}">
                    <a16:rowId xmlns:a16="http://schemas.microsoft.com/office/drawing/2014/main" val="87441508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bg1"/>
                          </a:solidFill>
                          <a:latin typeface="ADLaM Display" panose="02010000000000000000" pitchFamily="2" charset="0"/>
                          <a:ea typeface="ADLaM Display" panose="02010000000000000000" pitchFamily="2" charset="0"/>
                          <a:cs typeface="ADLaM Display" panose="02010000000000000000" pitchFamily="2" charset="0"/>
                        </a:rPr>
                        <a:t>Description:</a:t>
                      </a:r>
                    </a:p>
                    <a:p>
                      <a:endParaRPr lang="en-US" sz="1600" b="0" dirty="0">
                        <a:solidFill>
                          <a:schemeClr val="bg1"/>
                        </a:solidFill>
                        <a:latin typeface="ADLaM Display" panose="02010000000000000000" pitchFamily="2" charset="0"/>
                        <a:ea typeface="ADLaM Display" panose="02010000000000000000" pitchFamily="2" charset="0"/>
                        <a:cs typeface="ADLaM Display" panose="02010000000000000000" pitchFamily="2" charset="0"/>
                      </a:endParaRPr>
                    </a:p>
                  </a:txBody>
                  <a:tcPr anchor="ctr">
                    <a:solidFill>
                      <a:srgbClr val="00969C"/>
                    </a:solidFill>
                  </a:tcPr>
                </a:tc>
                <a:tc>
                  <a:txBody>
                    <a:bodyPr/>
                    <a:lstStyle/>
                    <a:p>
                      <a:r>
                        <a:rPr lang="en-US" dirty="0">
                          <a:solidFill>
                            <a:schemeClr val="bg1"/>
                          </a:solidFill>
                        </a:rPr>
                        <a:t>This role aims to engage with patients proactively to facilitate communication, promote health education, and enhance patient engagement with healthcare services. Working remotely the VHA will leverage his strong interpersonal skills, empathy, and communication proficiency to conduct outreach efforts aimed at improving patient outcomes, increasing adherence to treatment plans, and fostering positive relationships between patients and healthcare providers. Your role is essential in driving patient-centered care initiatives and supporting the overall success of the healthcare organization</a:t>
                      </a:r>
                    </a:p>
                  </a:txBody>
                  <a:tcPr>
                    <a:solidFill>
                      <a:srgbClr val="00969C"/>
                    </a:solidFill>
                  </a:tcPr>
                </a:tc>
                <a:extLst>
                  <a:ext uri="{0D108BD9-81ED-4DB2-BD59-A6C34878D82A}">
                    <a16:rowId xmlns:a16="http://schemas.microsoft.com/office/drawing/2014/main" val="3368652259"/>
                  </a:ext>
                </a:extLst>
              </a:tr>
            </a:tbl>
          </a:graphicData>
        </a:graphic>
      </p:graphicFrame>
    </p:spTree>
    <p:extLst>
      <p:ext uri="{BB962C8B-B14F-4D97-AF65-F5344CB8AC3E}">
        <p14:creationId xmlns:p14="http://schemas.microsoft.com/office/powerpoint/2010/main" val="2617814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a:extLst>
              <a:ext uri="{FF2B5EF4-FFF2-40B4-BE49-F238E27FC236}">
                <a16:creationId xmlns:a16="http://schemas.microsoft.com/office/drawing/2014/main" id="{C5E967AD-23F4-1D08-9DF2-2E4D8EFE78AD}"/>
              </a:ext>
            </a:extLst>
          </p:cNvPr>
          <p:cNvGraphicFramePr>
            <a:graphicFrameLocks noGrp="1"/>
          </p:cNvGraphicFramePr>
          <p:nvPr>
            <p:extLst>
              <p:ext uri="{D42A27DB-BD31-4B8C-83A1-F6EECF244321}">
                <p14:modId xmlns:p14="http://schemas.microsoft.com/office/powerpoint/2010/main" val="2160769157"/>
              </p:ext>
            </p:extLst>
          </p:nvPr>
        </p:nvGraphicFramePr>
        <p:xfrm>
          <a:off x="412620" y="1477812"/>
          <a:ext cx="11366759" cy="4693920"/>
        </p:xfrm>
        <a:graphic>
          <a:graphicData uri="http://schemas.openxmlformats.org/drawingml/2006/table">
            <a:tbl>
              <a:tblPr firstRow="1" bandRow="1">
                <a:tableStyleId>{5C22544A-7EE6-4342-B048-85BDC9FD1C3A}</a:tableStyleId>
              </a:tblPr>
              <a:tblGrid>
                <a:gridCol w="1840205">
                  <a:extLst>
                    <a:ext uri="{9D8B030D-6E8A-4147-A177-3AD203B41FA5}">
                      <a16:colId xmlns:a16="http://schemas.microsoft.com/office/drawing/2014/main" val="42472282"/>
                    </a:ext>
                  </a:extLst>
                </a:gridCol>
                <a:gridCol w="3433665">
                  <a:extLst>
                    <a:ext uri="{9D8B030D-6E8A-4147-A177-3AD203B41FA5}">
                      <a16:colId xmlns:a16="http://schemas.microsoft.com/office/drawing/2014/main" val="486612672"/>
                    </a:ext>
                  </a:extLst>
                </a:gridCol>
                <a:gridCol w="6092889">
                  <a:extLst>
                    <a:ext uri="{9D8B030D-6E8A-4147-A177-3AD203B41FA5}">
                      <a16:colId xmlns:a16="http://schemas.microsoft.com/office/drawing/2014/main" val="2693338587"/>
                    </a:ext>
                  </a:extLst>
                </a:gridCol>
              </a:tblGrid>
              <a:tr h="0">
                <a:tc>
                  <a:txBody>
                    <a:bodyPr/>
                    <a:lstStyle/>
                    <a:p>
                      <a:pPr algn="ctr"/>
                      <a:r>
                        <a:rPr lang="en-US" sz="1400" dirty="0"/>
                        <a:t>CATEGORY</a:t>
                      </a:r>
                    </a:p>
                  </a:txBody>
                  <a:tcPr>
                    <a:solidFill>
                      <a:srgbClr val="00969C"/>
                    </a:solidFill>
                  </a:tcPr>
                </a:tc>
                <a:tc>
                  <a:txBody>
                    <a:bodyPr/>
                    <a:lstStyle/>
                    <a:p>
                      <a:pPr algn="ctr"/>
                      <a:r>
                        <a:rPr lang="en-US" sz="1400" dirty="0"/>
                        <a:t>ITEM</a:t>
                      </a:r>
                    </a:p>
                  </a:txBody>
                  <a:tcPr>
                    <a:solidFill>
                      <a:srgbClr val="00969C"/>
                    </a:solidFill>
                  </a:tcPr>
                </a:tc>
                <a:tc>
                  <a:txBody>
                    <a:bodyPr/>
                    <a:lstStyle/>
                    <a:p>
                      <a:pPr algn="ctr"/>
                      <a:r>
                        <a:rPr lang="en-US" sz="1400" dirty="0"/>
                        <a:t>DESCRIPTION</a:t>
                      </a:r>
                    </a:p>
                  </a:txBody>
                  <a:tcPr>
                    <a:solidFill>
                      <a:srgbClr val="00969C"/>
                    </a:solidFill>
                  </a:tcPr>
                </a:tc>
                <a:extLst>
                  <a:ext uri="{0D108BD9-81ED-4DB2-BD59-A6C34878D82A}">
                    <a16:rowId xmlns:a16="http://schemas.microsoft.com/office/drawing/2014/main" val="665259676"/>
                  </a:ext>
                </a:extLst>
              </a:tr>
              <a:tr h="382772">
                <a:tc rowSpan="6">
                  <a:txBody>
                    <a:bodyPr/>
                    <a:lstStyle/>
                    <a:p>
                      <a:pPr algn="ctr"/>
                      <a:r>
                        <a:rPr lang="en-US" sz="1400" dirty="0"/>
                        <a:t>Administrative Outreach</a:t>
                      </a:r>
                    </a:p>
                  </a:txBody>
                  <a:tcPr anchor="ctr"/>
                </a:tc>
                <a:tc>
                  <a:txBody>
                    <a:bodyPr/>
                    <a:lstStyle/>
                    <a:p>
                      <a:r>
                        <a:rPr lang="en-US" sz="1400" dirty="0"/>
                        <a:t>Patient Engagement Initiatives</a:t>
                      </a:r>
                    </a:p>
                  </a:txBody>
                  <a:tcPr anchor="ctr"/>
                </a:tc>
                <a:tc>
                  <a:txBody>
                    <a:bodyPr/>
                    <a:lstStyle/>
                    <a:p>
                      <a:r>
                        <a:rPr lang="en-US" sz="1400" dirty="0"/>
                        <a:t>Develop and implement outreach strategies to engage patients and encourage active participation in their healthcare journey, including preventive screenings, wellness programs, and chronic disease management.</a:t>
                      </a:r>
                    </a:p>
                  </a:txBody>
                  <a:tcPr/>
                </a:tc>
                <a:extLst>
                  <a:ext uri="{0D108BD9-81ED-4DB2-BD59-A6C34878D82A}">
                    <a16:rowId xmlns:a16="http://schemas.microsoft.com/office/drawing/2014/main" val="2529509938"/>
                  </a:ext>
                </a:extLst>
              </a:tr>
              <a:tr h="382772">
                <a:tc vMerge="1">
                  <a:txBody>
                    <a:bodyPr/>
                    <a:lstStyle/>
                    <a:p>
                      <a:endParaRPr lang="en-US" sz="1400"/>
                    </a:p>
                  </a:txBody>
                  <a:tcPr/>
                </a:tc>
                <a:tc>
                  <a:txBody>
                    <a:bodyPr/>
                    <a:lstStyle/>
                    <a:p>
                      <a:r>
                        <a:rPr lang="en-US" sz="1400" dirty="0"/>
                        <a:t>Appointment Reminders and Follow-Up</a:t>
                      </a:r>
                    </a:p>
                  </a:txBody>
                  <a:tcPr anchor="ctr"/>
                </a:tc>
                <a:tc>
                  <a:txBody>
                    <a:bodyPr/>
                    <a:lstStyle/>
                    <a:p>
                      <a:r>
                        <a:rPr lang="en-US" sz="1400" dirty="0"/>
                        <a:t>Contact patients proactively to provide appointment reminders, confirmations, and rescheduling options, reducing no-show rates and optimizing appointment utilization.</a:t>
                      </a:r>
                    </a:p>
                  </a:txBody>
                  <a:tcPr/>
                </a:tc>
                <a:extLst>
                  <a:ext uri="{0D108BD9-81ED-4DB2-BD59-A6C34878D82A}">
                    <a16:rowId xmlns:a16="http://schemas.microsoft.com/office/drawing/2014/main" val="860141424"/>
                  </a:ext>
                </a:extLst>
              </a:tr>
              <a:tr h="382772">
                <a:tc vMerge="1">
                  <a:txBody>
                    <a:bodyPr/>
                    <a:lstStyle/>
                    <a:p>
                      <a:endParaRPr lang="en-US" sz="1400"/>
                    </a:p>
                  </a:txBody>
                  <a:tcPr/>
                </a:tc>
                <a:tc>
                  <a:txBody>
                    <a:bodyPr/>
                    <a:lstStyle/>
                    <a:p>
                      <a:r>
                        <a:rPr lang="en-US" sz="1400" dirty="0"/>
                        <a:t>Patient Registration</a:t>
                      </a:r>
                    </a:p>
                  </a:txBody>
                  <a:tcPr anchor="ctr"/>
                </a:tc>
                <a:tc>
                  <a:txBody>
                    <a:bodyPr/>
                    <a:lstStyle/>
                    <a:p>
                      <a:r>
                        <a:rPr lang="en-US" sz="1400" dirty="0"/>
                        <a:t>Collect and verify patient demographic information, insurance details, and medical history data accurately and confidentially, ensuring compliance with privacy regulations and data security protocols.</a:t>
                      </a:r>
                    </a:p>
                  </a:txBody>
                  <a:tcPr/>
                </a:tc>
                <a:extLst>
                  <a:ext uri="{0D108BD9-81ED-4DB2-BD59-A6C34878D82A}">
                    <a16:rowId xmlns:a16="http://schemas.microsoft.com/office/drawing/2014/main" val="4180963544"/>
                  </a:ext>
                </a:extLst>
              </a:tr>
              <a:tr h="382772">
                <a:tc vMerge="1">
                  <a:txBody>
                    <a:bodyPr/>
                    <a:lstStyle/>
                    <a:p>
                      <a:endParaRPr lang="en-US" sz="1400"/>
                    </a:p>
                  </a:txBody>
                  <a:tcPr/>
                </a:tc>
                <a:tc>
                  <a:txBody>
                    <a:bodyPr/>
                    <a:lstStyle/>
                    <a:p>
                      <a:r>
                        <a:rPr lang="en-US" sz="1400" dirty="0"/>
                        <a:t>Care Coordination and Referral Assistance</a:t>
                      </a:r>
                    </a:p>
                  </a:txBody>
                  <a:tcPr anchor="ctr"/>
                </a:tc>
                <a:tc>
                  <a:txBody>
                    <a:bodyPr/>
                    <a:lstStyle/>
                    <a:p>
                      <a:r>
                        <a:rPr lang="en-US" sz="1400" dirty="0"/>
                        <a:t>Collaborate with healthcare providers, care teams, and community partners to facilitate referrals, coordinate specialty care appointments, and connect patients with additional support services as needed.</a:t>
                      </a:r>
                    </a:p>
                  </a:txBody>
                  <a:tcPr/>
                </a:tc>
                <a:extLst>
                  <a:ext uri="{0D108BD9-81ED-4DB2-BD59-A6C34878D82A}">
                    <a16:rowId xmlns:a16="http://schemas.microsoft.com/office/drawing/2014/main" val="23971199"/>
                  </a:ext>
                </a:extLst>
              </a:tr>
              <a:tr h="382772">
                <a:tc vMerge="1">
                  <a:txBody>
                    <a:bodyPr/>
                    <a:lstStyle/>
                    <a:p>
                      <a:endParaRPr lang="en-US" sz="1400"/>
                    </a:p>
                  </a:txBody>
                  <a:tcPr/>
                </a:tc>
                <a:tc>
                  <a:txBody>
                    <a:bodyPr/>
                    <a:lstStyle/>
                    <a:p>
                      <a:r>
                        <a:rPr lang="en-US" sz="1400" dirty="0"/>
                        <a:t>Data Collection and Reporting</a:t>
                      </a:r>
                    </a:p>
                  </a:txBody>
                  <a:tcPr anchor="ctr"/>
                </a:tc>
                <a:tc>
                  <a:txBody>
                    <a:bodyPr/>
                    <a:lstStyle/>
                    <a:p>
                      <a:r>
                        <a:rPr lang="en-US" sz="1400" dirty="0"/>
                        <a:t>Maintain accurate records of patient outreach activities, including call logs, outreach outcomes, and patient interactions, using electronic health record (EHR) systems or designated databases.</a:t>
                      </a:r>
                    </a:p>
                  </a:txBody>
                  <a:tcPr/>
                </a:tc>
                <a:extLst>
                  <a:ext uri="{0D108BD9-81ED-4DB2-BD59-A6C34878D82A}">
                    <a16:rowId xmlns:a16="http://schemas.microsoft.com/office/drawing/2014/main" val="2891417854"/>
                  </a:ext>
                </a:extLst>
              </a:tr>
              <a:tr h="382772">
                <a:tc vMerge="1">
                  <a:txBody>
                    <a:bodyPr/>
                    <a:lstStyle/>
                    <a:p>
                      <a:endParaRPr lang="en-US" sz="1400" dirty="0"/>
                    </a:p>
                  </a:txBody>
                  <a:tcPr/>
                </a:tc>
                <a:tc>
                  <a:txBody>
                    <a:bodyPr/>
                    <a:lstStyle/>
                    <a:p>
                      <a:r>
                        <a:rPr lang="en-US" sz="1400" dirty="0"/>
                        <a:t>Patient Advocacy and Support</a:t>
                      </a:r>
                    </a:p>
                  </a:txBody>
                  <a:tcPr anchor="ctr"/>
                </a:tc>
                <a:tc>
                  <a:txBody>
                    <a:bodyPr/>
                    <a:lstStyle/>
                    <a:p>
                      <a:r>
                        <a:rPr lang="en-US" sz="1400" dirty="0"/>
                        <a:t>Serve as a trusted resource and advocate for patients, addressing their concerns, answering questions, and providing guidance on navigating healthcare-related challenges.</a:t>
                      </a:r>
                    </a:p>
                  </a:txBody>
                  <a:tcPr/>
                </a:tc>
                <a:extLst>
                  <a:ext uri="{0D108BD9-81ED-4DB2-BD59-A6C34878D82A}">
                    <a16:rowId xmlns:a16="http://schemas.microsoft.com/office/drawing/2014/main" val="474446109"/>
                  </a:ext>
                </a:extLst>
              </a:tr>
            </a:tbl>
          </a:graphicData>
        </a:graphic>
      </p:graphicFrame>
      <p:sp>
        <p:nvSpPr>
          <p:cNvPr id="7" name="Título 1">
            <a:extLst>
              <a:ext uri="{FF2B5EF4-FFF2-40B4-BE49-F238E27FC236}">
                <a16:creationId xmlns:a16="http://schemas.microsoft.com/office/drawing/2014/main" id="{6E25F62A-C97E-74F2-FF88-4C274C0C75FF}"/>
              </a:ext>
            </a:extLst>
          </p:cNvPr>
          <p:cNvSpPr>
            <a:spLocks noGrp="1"/>
          </p:cNvSpPr>
          <p:nvPr>
            <p:ph type="title"/>
          </p:nvPr>
        </p:nvSpPr>
        <p:spPr>
          <a:xfrm>
            <a:off x="5170963" y="209708"/>
            <a:ext cx="1654952" cy="896399"/>
          </a:xfrm>
        </p:spPr>
        <p:txBody>
          <a:bodyPr>
            <a:normAutofit/>
          </a:bodyPr>
          <a:lstStyle/>
          <a:p>
            <a:r>
              <a:rPr lang="en-US" sz="2800" dirty="0"/>
              <a:t>Skill Set</a:t>
            </a:r>
          </a:p>
        </p:txBody>
      </p:sp>
      <p:sp>
        <p:nvSpPr>
          <p:cNvPr id="8" name="Rectángulo 5">
            <a:extLst>
              <a:ext uri="{FF2B5EF4-FFF2-40B4-BE49-F238E27FC236}">
                <a16:creationId xmlns:a16="http://schemas.microsoft.com/office/drawing/2014/main" id="{769B8463-18A3-164D-901E-7DCEDC1E289C}"/>
              </a:ext>
            </a:extLst>
          </p:cNvPr>
          <p:cNvSpPr/>
          <p:nvPr/>
        </p:nvSpPr>
        <p:spPr>
          <a:xfrm>
            <a:off x="5170963" y="844969"/>
            <a:ext cx="1654953" cy="45719"/>
          </a:xfrm>
          <a:prstGeom prst="rect">
            <a:avLst/>
          </a:prstGeom>
          <a:solidFill>
            <a:srgbClr val="001749"/>
          </a:solidFill>
          <a:ln>
            <a:solidFill>
              <a:srgbClr val="0017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23622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44459A-F34A-830B-30E1-774C2A52CD49}"/>
              </a:ext>
            </a:extLst>
          </p:cNvPr>
          <p:cNvSpPr>
            <a:spLocks noGrp="1"/>
          </p:cNvSpPr>
          <p:nvPr>
            <p:ph type="title"/>
          </p:nvPr>
        </p:nvSpPr>
        <p:spPr>
          <a:xfrm>
            <a:off x="382553" y="0"/>
            <a:ext cx="10309510" cy="1350760"/>
          </a:xfrm>
        </p:spPr>
        <p:txBody>
          <a:bodyPr>
            <a:normAutofit/>
          </a:bodyPr>
          <a:lstStyle/>
          <a:p>
            <a:r>
              <a:rPr lang="en-US" sz="3600" dirty="0"/>
              <a:t>Insurance Eligibility &amp; Benefits Coordinator</a:t>
            </a:r>
          </a:p>
        </p:txBody>
      </p:sp>
      <p:sp>
        <p:nvSpPr>
          <p:cNvPr id="6" name="Rectángulo 5">
            <a:extLst>
              <a:ext uri="{FF2B5EF4-FFF2-40B4-BE49-F238E27FC236}">
                <a16:creationId xmlns:a16="http://schemas.microsoft.com/office/drawing/2014/main" id="{D388FC77-1C64-C830-23A4-311FEB4BD186}"/>
              </a:ext>
            </a:extLst>
          </p:cNvPr>
          <p:cNvSpPr/>
          <p:nvPr/>
        </p:nvSpPr>
        <p:spPr>
          <a:xfrm>
            <a:off x="532498" y="966079"/>
            <a:ext cx="9445691" cy="45719"/>
          </a:xfrm>
          <a:prstGeom prst="rect">
            <a:avLst/>
          </a:prstGeom>
          <a:solidFill>
            <a:srgbClr val="001749"/>
          </a:solidFill>
          <a:ln>
            <a:solidFill>
              <a:srgbClr val="0017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a 3">
            <a:extLst>
              <a:ext uri="{FF2B5EF4-FFF2-40B4-BE49-F238E27FC236}">
                <a16:creationId xmlns:a16="http://schemas.microsoft.com/office/drawing/2014/main" id="{DB50FFC5-85E2-9D02-3ADC-B5B2B8FAC0E0}"/>
              </a:ext>
            </a:extLst>
          </p:cNvPr>
          <p:cNvGraphicFramePr>
            <a:graphicFrameLocks noGrp="1"/>
          </p:cNvGraphicFramePr>
          <p:nvPr>
            <p:extLst>
              <p:ext uri="{D42A27DB-BD31-4B8C-83A1-F6EECF244321}">
                <p14:modId xmlns:p14="http://schemas.microsoft.com/office/powerpoint/2010/main" val="2875388362"/>
              </p:ext>
            </p:extLst>
          </p:nvPr>
        </p:nvGraphicFramePr>
        <p:xfrm>
          <a:off x="307910" y="1592580"/>
          <a:ext cx="11299372" cy="3764280"/>
        </p:xfrm>
        <a:graphic>
          <a:graphicData uri="http://schemas.openxmlformats.org/drawingml/2006/table">
            <a:tbl>
              <a:tblPr firstRow="1" bandRow="1">
                <a:tableStyleId>{5C22544A-7EE6-4342-B048-85BDC9FD1C3A}</a:tableStyleId>
              </a:tblPr>
              <a:tblGrid>
                <a:gridCol w="5649686">
                  <a:extLst>
                    <a:ext uri="{9D8B030D-6E8A-4147-A177-3AD203B41FA5}">
                      <a16:colId xmlns:a16="http://schemas.microsoft.com/office/drawing/2014/main" val="3604126595"/>
                    </a:ext>
                  </a:extLst>
                </a:gridCol>
                <a:gridCol w="5649686">
                  <a:extLst>
                    <a:ext uri="{9D8B030D-6E8A-4147-A177-3AD203B41FA5}">
                      <a16:colId xmlns:a16="http://schemas.microsoft.com/office/drawing/2014/main" val="3071234925"/>
                    </a:ext>
                  </a:extLst>
                </a:gridCol>
              </a:tblGrid>
              <a:tr h="370840">
                <a:tc>
                  <a:txBody>
                    <a:bodyPr/>
                    <a:lstStyle/>
                    <a:p>
                      <a:r>
                        <a:rPr lang="en-US" sz="1600" b="0" dirty="0">
                          <a:latin typeface="ADLaM Display" panose="02010000000000000000" pitchFamily="2" charset="0"/>
                          <a:ea typeface="ADLaM Display" panose="02010000000000000000" pitchFamily="2" charset="0"/>
                          <a:cs typeface="ADLaM Display" panose="02010000000000000000" pitchFamily="2" charset="0"/>
                        </a:rPr>
                        <a:t>Title:</a:t>
                      </a:r>
                    </a:p>
                  </a:txBody>
                  <a:tcPr>
                    <a:solidFill>
                      <a:srgbClr val="00969C"/>
                    </a:solidFill>
                  </a:tcPr>
                </a:tc>
                <a:tc>
                  <a:txBody>
                    <a:bodyPr/>
                    <a:lstStyle/>
                    <a:p>
                      <a:r>
                        <a:rPr lang="en-US" dirty="0"/>
                        <a:t>Insurance Eligibility / Benefits Verification</a:t>
                      </a:r>
                    </a:p>
                  </a:txBody>
                  <a:tcPr>
                    <a:solidFill>
                      <a:srgbClr val="00969C"/>
                    </a:solidFill>
                  </a:tcPr>
                </a:tc>
                <a:extLst>
                  <a:ext uri="{0D108BD9-81ED-4DB2-BD59-A6C34878D82A}">
                    <a16:rowId xmlns:a16="http://schemas.microsoft.com/office/drawing/2014/main" val="996512626"/>
                  </a:ext>
                </a:extLst>
              </a:tr>
              <a:tr h="370840">
                <a:tc>
                  <a:txBody>
                    <a:bodyPr/>
                    <a:lstStyle/>
                    <a:p>
                      <a:r>
                        <a:rPr lang="en-US" sz="1600" b="0" dirty="0">
                          <a:solidFill>
                            <a:schemeClr val="tx1"/>
                          </a:solidFill>
                          <a:latin typeface="ADLaM Display" panose="02010000000000000000" pitchFamily="2" charset="0"/>
                          <a:ea typeface="ADLaM Display" panose="02010000000000000000" pitchFamily="2" charset="0"/>
                          <a:cs typeface="ADLaM Display" panose="02010000000000000000" pitchFamily="2" charset="0"/>
                        </a:rPr>
                        <a:t>Background:</a:t>
                      </a:r>
                    </a:p>
                  </a:txBody>
                  <a:tcPr/>
                </a:tc>
                <a:tc>
                  <a:txBody>
                    <a:bodyPr/>
                    <a:lstStyle/>
                    <a:p>
                      <a:r>
                        <a:rPr lang="en-US" dirty="0"/>
                        <a:t>Any degree</a:t>
                      </a:r>
                    </a:p>
                  </a:txBody>
                  <a:tcPr/>
                </a:tc>
                <a:extLst>
                  <a:ext uri="{0D108BD9-81ED-4DB2-BD59-A6C34878D82A}">
                    <a16:rowId xmlns:a16="http://schemas.microsoft.com/office/drawing/2014/main" val="1522111637"/>
                  </a:ext>
                </a:extLst>
              </a:tr>
              <a:tr h="370840">
                <a:tc>
                  <a:txBody>
                    <a:bodyPr/>
                    <a:lstStyle/>
                    <a:p>
                      <a:r>
                        <a:rPr lang="en-US" sz="1600" b="0" dirty="0">
                          <a:solidFill>
                            <a:schemeClr val="bg1">
                              <a:lumMod val="95000"/>
                            </a:schemeClr>
                          </a:solidFill>
                          <a:latin typeface="ADLaM Display" panose="02010000000000000000" pitchFamily="2" charset="0"/>
                          <a:ea typeface="ADLaM Display" panose="02010000000000000000" pitchFamily="2" charset="0"/>
                          <a:cs typeface="ADLaM Display" panose="02010000000000000000" pitchFamily="2" charset="0"/>
                        </a:rPr>
                        <a:t>Tier:</a:t>
                      </a:r>
                    </a:p>
                  </a:txBody>
                  <a:tcPr>
                    <a:solidFill>
                      <a:srgbClr val="00969C"/>
                    </a:solidFill>
                  </a:tcPr>
                </a:tc>
                <a:tc>
                  <a:txBody>
                    <a:bodyPr/>
                    <a:lstStyle/>
                    <a:p>
                      <a:r>
                        <a:rPr lang="en-US" b="1" dirty="0">
                          <a:solidFill>
                            <a:schemeClr val="bg1"/>
                          </a:solidFill>
                          <a:latin typeface="+mn-lt"/>
                          <a:ea typeface="ADLaM Display" panose="02010000000000000000" pitchFamily="2" charset="0"/>
                          <a:cs typeface="ADLaM Display" panose="02010000000000000000" pitchFamily="2" charset="0"/>
                        </a:rPr>
                        <a:t>T1 </a:t>
                      </a:r>
                    </a:p>
                  </a:txBody>
                  <a:tcPr>
                    <a:solidFill>
                      <a:srgbClr val="00969C"/>
                    </a:solidFill>
                  </a:tcPr>
                </a:tc>
                <a:extLst>
                  <a:ext uri="{0D108BD9-81ED-4DB2-BD59-A6C34878D82A}">
                    <a16:rowId xmlns:a16="http://schemas.microsoft.com/office/drawing/2014/main" val="3470095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DLaM Display" panose="02010000000000000000" pitchFamily="2" charset="0"/>
                          <a:ea typeface="ADLaM Display" panose="02010000000000000000" pitchFamily="2" charset="0"/>
                          <a:cs typeface="ADLaM Display" panose="02010000000000000000" pitchFamily="2" charset="0"/>
                        </a:rPr>
                        <a:t>Training:</a:t>
                      </a:r>
                    </a:p>
                  </a:txBody>
                  <a:tcPr>
                    <a:solidFill>
                      <a:schemeClr val="accent1">
                        <a:lumMod val="20000"/>
                        <a:lumOff val="80000"/>
                      </a:schemeClr>
                    </a:solidFill>
                  </a:tcPr>
                </a:tc>
                <a:tc>
                  <a:txBody>
                    <a:bodyPr/>
                    <a:lstStyle/>
                    <a:p>
                      <a:r>
                        <a:rPr lang="en-US" b="0" dirty="0">
                          <a:solidFill>
                            <a:schemeClr val="tx1"/>
                          </a:solidFill>
                          <a:latin typeface="+mn-lt"/>
                          <a:ea typeface="ADLaM Display" panose="02010000000000000000" pitchFamily="2" charset="0"/>
                          <a:cs typeface="ADLaM Display" panose="02010000000000000000" pitchFamily="2" charset="0"/>
                        </a:rPr>
                        <a:t>2 weeks of training (including EMR)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mn-lt"/>
                          <a:ea typeface="ADLaM Display" panose="02010000000000000000" pitchFamily="2" charset="0"/>
                          <a:cs typeface="ADLaM Display" panose="02010000000000000000" pitchFamily="2" charset="0"/>
                        </a:rPr>
                        <a:t>EMR/EHR: Nextgen, ECW, Athena, Tebra </a:t>
                      </a:r>
                    </a:p>
                  </a:txBody>
                  <a:tcPr>
                    <a:solidFill>
                      <a:schemeClr val="accent1">
                        <a:lumMod val="20000"/>
                        <a:lumOff val="80000"/>
                      </a:schemeClr>
                    </a:solidFill>
                  </a:tcPr>
                </a:tc>
                <a:extLst>
                  <a:ext uri="{0D108BD9-81ED-4DB2-BD59-A6C34878D82A}">
                    <a16:rowId xmlns:a16="http://schemas.microsoft.com/office/drawing/2014/main" val="87441508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bg1"/>
                          </a:solidFill>
                          <a:latin typeface="ADLaM Display" panose="02010000000000000000" pitchFamily="2" charset="0"/>
                          <a:ea typeface="ADLaM Display" panose="02010000000000000000" pitchFamily="2" charset="0"/>
                          <a:cs typeface="ADLaM Display" panose="02010000000000000000" pitchFamily="2" charset="0"/>
                        </a:rPr>
                        <a:t>Description:</a:t>
                      </a:r>
                    </a:p>
                    <a:p>
                      <a:endParaRPr lang="en-US" sz="1600" b="0" dirty="0">
                        <a:solidFill>
                          <a:schemeClr val="bg1"/>
                        </a:solidFill>
                        <a:latin typeface="ADLaM Display" panose="02010000000000000000" pitchFamily="2" charset="0"/>
                        <a:ea typeface="ADLaM Display" panose="02010000000000000000" pitchFamily="2" charset="0"/>
                        <a:cs typeface="ADLaM Display" panose="02010000000000000000" pitchFamily="2" charset="0"/>
                      </a:endParaRPr>
                    </a:p>
                  </a:txBody>
                  <a:tcPr anchor="ctr">
                    <a:solidFill>
                      <a:srgbClr val="00969C"/>
                    </a:solidFill>
                  </a:tcPr>
                </a:tc>
                <a:tc>
                  <a:txBody>
                    <a:bodyPr/>
                    <a:lstStyle/>
                    <a:p>
                      <a:r>
                        <a:rPr lang="en-US" dirty="0">
                          <a:solidFill>
                            <a:schemeClr val="bg1"/>
                          </a:solidFill>
                        </a:rPr>
                        <a:t>This role aims to support the patients, providers, and administrative staff by conducting thorough assessments of patients' insurance coverage to validate eligibility, benefit details, network participation, and coverage limitations ensuring the correct use of different insurer platforms and applying the benefits analysis to provide accurate collection information. </a:t>
                      </a:r>
                    </a:p>
                  </a:txBody>
                  <a:tcPr>
                    <a:solidFill>
                      <a:srgbClr val="00969C"/>
                    </a:solidFill>
                  </a:tcPr>
                </a:tc>
                <a:extLst>
                  <a:ext uri="{0D108BD9-81ED-4DB2-BD59-A6C34878D82A}">
                    <a16:rowId xmlns:a16="http://schemas.microsoft.com/office/drawing/2014/main" val="3368652259"/>
                  </a:ext>
                </a:extLst>
              </a:tr>
            </a:tbl>
          </a:graphicData>
        </a:graphic>
      </p:graphicFrame>
    </p:spTree>
    <p:extLst>
      <p:ext uri="{BB962C8B-B14F-4D97-AF65-F5344CB8AC3E}">
        <p14:creationId xmlns:p14="http://schemas.microsoft.com/office/powerpoint/2010/main" val="58561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44459A-F34A-830B-30E1-774C2A52CD49}"/>
              </a:ext>
            </a:extLst>
          </p:cNvPr>
          <p:cNvSpPr>
            <a:spLocks noGrp="1"/>
          </p:cNvSpPr>
          <p:nvPr>
            <p:ph type="title"/>
          </p:nvPr>
        </p:nvSpPr>
        <p:spPr>
          <a:xfrm>
            <a:off x="5170963" y="209708"/>
            <a:ext cx="1654952" cy="896399"/>
          </a:xfrm>
        </p:spPr>
        <p:txBody>
          <a:bodyPr>
            <a:normAutofit/>
          </a:bodyPr>
          <a:lstStyle/>
          <a:p>
            <a:r>
              <a:rPr lang="en-US" sz="2800" dirty="0"/>
              <a:t>Skill Set</a:t>
            </a:r>
          </a:p>
        </p:txBody>
      </p:sp>
      <p:sp>
        <p:nvSpPr>
          <p:cNvPr id="6" name="Rectángulo 5">
            <a:extLst>
              <a:ext uri="{FF2B5EF4-FFF2-40B4-BE49-F238E27FC236}">
                <a16:creationId xmlns:a16="http://schemas.microsoft.com/office/drawing/2014/main" id="{D388FC77-1C64-C830-23A4-311FEB4BD186}"/>
              </a:ext>
            </a:extLst>
          </p:cNvPr>
          <p:cNvSpPr/>
          <p:nvPr/>
        </p:nvSpPr>
        <p:spPr>
          <a:xfrm>
            <a:off x="5170963" y="844969"/>
            <a:ext cx="1654953" cy="45719"/>
          </a:xfrm>
          <a:prstGeom prst="rect">
            <a:avLst/>
          </a:prstGeom>
          <a:solidFill>
            <a:srgbClr val="001749"/>
          </a:solidFill>
          <a:ln>
            <a:solidFill>
              <a:srgbClr val="0017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a 2">
            <a:extLst>
              <a:ext uri="{FF2B5EF4-FFF2-40B4-BE49-F238E27FC236}">
                <a16:creationId xmlns:a16="http://schemas.microsoft.com/office/drawing/2014/main" id="{3F994547-1D1C-7327-8A4B-A0D59ADFE1F8}"/>
              </a:ext>
            </a:extLst>
          </p:cNvPr>
          <p:cNvGraphicFramePr>
            <a:graphicFrameLocks noGrp="1"/>
          </p:cNvGraphicFramePr>
          <p:nvPr>
            <p:extLst>
              <p:ext uri="{D42A27DB-BD31-4B8C-83A1-F6EECF244321}">
                <p14:modId xmlns:p14="http://schemas.microsoft.com/office/powerpoint/2010/main" val="396589891"/>
              </p:ext>
            </p:extLst>
          </p:nvPr>
        </p:nvGraphicFramePr>
        <p:xfrm>
          <a:off x="594567" y="1321526"/>
          <a:ext cx="11002866" cy="4795779"/>
        </p:xfrm>
        <a:graphic>
          <a:graphicData uri="http://schemas.openxmlformats.org/drawingml/2006/table">
            <a:tbl>
              <a:tblPr firstRow="1" bandRow="1">
                <a:tableStyleId>{5C22544A-7EE6-4342-B048-85BDC9FD1C3A}</a:tableStyleId>
              </a:tblPr>
              <a:tblGrid>
                <a:gridCol w="1961503">
                  <a:extLst>
                    <a:ext uri="{9D8B030D-6E8A-4147-A177-3AD203B41FA5}">
                      <a16:colId xmlns:a16="http://schemas.microsoft.com/office/drawing/2014/main" val="2626407510"/>
                    </a:ext>
                  </a:extLst>
                </a:gridCol>
                <a:gridCol w="3485198">
                  <a:extLst>
                    <a:ext uri="{9D8B030D-6E8A-4147-A177-3AD203B41FA5}">
                      <a16:colId xmlns:a16="http://schemas.microsoft.com/office/drawing/2014/main" val="1396878527"/>
                    </a:ext>
                  </a:extLst>
                </a:gridCol>
                <a:gridCol w="5556165">
                  <a:extLst>
                    <a:ext uri="{9D8B030D-6E8A-4147-A177-3AD203B41FA5}">
                      <a16:colId xmlns:a16="http://schemas.microsoft.com/office/drawing/2014/main" val="2412273951"/>
                    </a:ext>
                  </a:extLst>
                </a:gridCol>
              </a:tblGrid>
              <a:tr h="406659">
                <a:tc>
                  <a:txBody>
                    <a:bodyPr/>
                    <a:lstStyle/>
                    <a:p>
                      <a:pPr algn="ctr"/>
                      <a:r>
                        <a:rPr lang="en-US" sz="1400" dirty="0"/>
                        <a:t>CATEGORY</a:t>
                      </a:r>
                    </a:p>
                  </a:txBody>
                  <a:tcPr anchor="ctr">
                    <a:solidFill>
                      <a:srgbClr val="00969C"/>
                    </a:solidFill>
                  </a:tcPr>
                </a:tc>
                <a:tc>
                  <a:txBody>
                    <a:bodyPr/>
                    <a:lstStyle/>
                    <a:p>
                      <a:pPr algn="ctr"/>
                      <a:r>
                        <a:rPr lang="en-US" sz="1400" dirty="0"/>
                        <a:t>ITEM</a:t>
                      </a:r>
                    </a:p>
                  </a:txBody>
                  <a:tcPr anchor="ctr">
                    <a:solidFill>
                      <a:srgbClr val="00969C"/>
                    </a:solidFill>
                  </a:tcPr>
                </a:tc>
                <a:tc>
                  <a:txBody>
                    <a:bodyPr/>
                    <a:lstStyle/>
                    <a:p>
                      <a:pPr algn="ctr"/>
                      <a:r>
                        <a:rPr lang="en-US" sz="1400" dirty="0"/>
                        <a:t>DESCRIPTION</a:t>
                      </a:r>
                    </a:p>
                  </a:txBody>
                  <a:tcPr anchor="ctr">
                    <a:solidFill>
                      <a:srgbClr val="00969C"/>
                    </a:solidFill>
                  </a:tcPr>
                </a:tc>
                <a:extLst>
                  <a:ext uri="{0D108BD9-81ED-4DB2-BD59-A6C34878D82A}">
                    <a16:rowId xmlns:a16="http://schemas.microsoft.com/office/drawing/2014/main" val="2938090185"/>
                  </a:ext>
                </a:extLst>
              </a:tr>
              <a:tr h="406659">
                <a:tc rowSpan="6">
                  <a:txBody>
                    <a:bodyPr/>
                    <a:lstStyle/>
                    <a:p>
                      <a:pPr algn="ctr"/>
                      <a:r>
                        <a:rPr lang="en-US" sz="1400" dirty="0"/>
                        <a:t>Administrative</a:t>
                      </a:r>
                    </a:p>
                  </a:txBody>
                  <a:tcPr anchor="ctr"/>
                </a:tc>
                <a:tc>
                  <a:txBody>
                    <a:bodyPr/>
                    <a:lstStyle/>
                    <a:p>
                      <a:r>
                        <a:rPr lang="en-US" sz="1400" dirty="0"/>
                        <a:t>Comprehensive Insurance Verification</a:t>
                      </a:r>
                    </a:p>
                  </a:txBody>
                  <a:tcPr anchor="ctr"/>
                </a:tc>
                <a:tc>
                  <a:txBody>
                    <a:bodyPr/>
                    <a:lstStyle/>
                    <a:p>
                      <a:r>
                        <a:rPr lang="en-US" sz="1400" dirty="0"/>
                        <a:t>Utilize electronic databases, insurance portals, and direct communication with insurance carriers to obtain accurate and up-to-date information regarding patients' insurance plans.</a:t>
                      </a:r>
                    </a:p>
                  </a:txBody>
                  <a:tcPr/>
                </a:tc>
                <a:extLst>
                  <a:ext uri="{0D108BD9-81ED-4DB2-BD59-A6C34878D82A}">
                    <a16:rowId xmlns:a16="http://schemas.microsoft.com/office/drawing/2014/main" val="3831746012"/>
                  </a:ext>
                </a:extLst>
              </a:tr>
              <a:tr h="406659">
                <a:tc vMerge="1">
                  <a:txBody>
                    <a:bodyPr/>
                    <a:lstStyle/>
                    <a:p>
                      <a:endParaRPr lang="en-US" sz="1400" dirty="0"/>
                    </a:p>
                  </a:txBody>
                  <a:tcPr/>
                </a:tc>
                <a:tc>
                  <a:txBody>
                    <a:bodyPr/>
                    <a:lstStyle/>
                    <a:p>
                      <a:r>
                        <a:rPr lang="en-US" sz="1400" dirty="0"/>
                        <a:t>Benefit Assessment and Communication</a:t>
                      </a:r>
                    </a:p>
                  </a:txBody>
                  <a:tcPr anchor="ctr"/>
                </a:tc>
                <a:tc>
                  <a:txBody>
                    <a:bodyPr/>
                    <a:lstStyle/>
                    <a:p>
                      <a:r>
                        <a:rPr lang="en-US" sz="1400" dirty="0"/>
                        <a:t>Communicate benefit information to patients in a clear and understandable manner, outlining coverage parameters, copayments, deductibles, and any pre-authorization requirements.</a:t>
                      </a:r>
                    </a:p>
                  </a:txBody>
                  <a:tcPr/>
                </a:tc>
                <a:extLst>
                  <a:ext uri="{0D108BD9-81ED-4DB2-BD59-A6C34878D82A}">
                    <a16:rowId xmlns:a16="http://schemas.microsoft.com/office/drawing/2014/main" val="2829143592"/>
                  </a:ext>
                </a:extLst>
              </a:tr>
              <a:tr h="406659">
                <a:tc vMerge="1">
                  <a:txBody>
                    <a:bodyPr/>
                    <a:lstStyle/>
                    <a:p>
                      <a:endParaRPr lang="en-US" sz="1400" dirty="0"/>
                    </a:p>
                  </a:txBody>
                  <a:tcPr/>
                </a:tc>
                <a:tc>
                  <a:txBody>
                    <a:bodyPr/>
                    <a:lstStyle/>
                    <a:p>
                      <a:r>
                        <a:rPr lang="en-US" sz="1400" dirty="0"/>
                        <a:t>Collaborative Care Coordination</a:t>
                      </a:r>
                    </a:p>
                  </a:txBody>
                  <a:tcPr anchor="ctr"/>
                </a:tc>
                <a:tc>
                  <a:txBody>
                    <a:bodyPr/>
                    <a:lstStyle/>
                    <a:p>
                      <a:r>
                        <a:rPr lang="en-US" sz="1400" dirty="0"/>
                        <a:t>Collaborate closely with healthcare providers, medical billing personnel, and administrative staff to align patients' insurance coverage with prescribed treatments and services.</a:t>
                      </a:r>
                    </a:p>
                  </a:txBody>
                  <a:tcPr/>
                </a:tc>
                <a:extLst>
                  <a:ext uri="{0D108BD9-81ED-4DB2-BD59-A6C34878D82A}">
                    <a16:rowId xmlns:a16="http://schemas.microsoft.com/office/drawing/2014/main" val="2310571412"/>
                  </a:ext>
                </a:extLst>
              </a:tr>
              <a:tr h="406659">
                <a:tc vMerge="1">
                  <a:txBody>
                    <a:bodyPr/>
                    <a:lstStyle/>
                    <a:p>
                      <a:endParaRPr lang="en-US" sz="1400" dirty="0"/>
                    </a:p>
                  </a:txBody>
                  <a:tcPr/>
                </a:tc>
                <a:tc>
                  <a:txBody>
                    <a:bodyPr/>
                    <a:lstStyle/>
                    <a:p>
                      <a:r>
                        <a:rPr lang="en-US" sz="1400" dirty="0"/>
                        <a:t>Patient Education and Support</a:t>
                      </a:r>
                    </a:p>
                  </a:txBody>
                  <a:tcPr anchor="ctr"/>
                </a:tc>
                <a:tc>
                  <a:txBody>
                    <a:bodyPr/>
                    <a:lstStyle/>
                    <a:p>
                      <a:r>
                        <a:rPr lang="en-US" sz="1400" dirty="0"/>
                        <a:t>Address patients' inquiries and concerns regarding insurance coverage, providing empathetic and knowledgeable assistance.</a:t>
                      </a:r>
                    </a:p>
                  </a:txBody>
                  <a:tcPr/>
                </a:tc>
                <a:extLst>
                  <a:ext uri="{0D108BD9-81ED-4DB2-BD59-A6C34878D82A}">
                    <a16:rowId xmlns:a16="http://schemas.microsoft.com/office/drawing/2014/main" val="1547331592"/>
                  </a:ext>
                </a:extLst>
              </a:tr>
              <a:tr h="406659">
                <a:tc vMerge="1">
                  <a:txBody>
                    <a:bodyPr/>
                    <a:lstStyle/>
                    <a:p>
                      <a:endParaRPr lang="en-US" sz="1400" dirty="0"/>
                    </a:p>
                  </a:txBody>
                  <a:tcPr/>
                </a:tc>
                <a:tc>
                  <a:txBody>
                    <a:bodyPr/>
                    <a:lstStyle/>
                    <a:p>
                      <a:r>
                        <a:rPr lang="en-US" sz="1400" dirty="0"/>
                        <a:t>Documentation and Compliance</a:t>
                      </a:r>
                    </a:p>
                  </a:txBody>
                  <a:tcPr anchor="ctr"/>
                </a:tc>
                <a:tc>
                  <a:txBody>
                    <a:bodyPr/>
                    <a:lstStyle/>
                    <a:p>
                      <a:r>
                        <a:rPr lang="en-US" sz="1400" dirty="0"/>
                        <a:t>Maintain detailed records of insurance verification activities, including insurance plan details, verification outcomes, communication logs, and claim processing documentation.</a:t>
                      </a:r>
                    </a:p>
                  </a:txBody>
                  <a:tcPr/>
                </a:tc>
                <a:extLst>
                  <a:ext uri="{0D108BD9-81ED-4DB2-BD59-A6C34878D82A}">
                    <a16:rowId xmlns:a16="http://schemas.microsoft.com/office/drawing/2014/main" val="193037184"/>
                  </a:ext>
                </a:extLst>
              </a:tr>
              <a:tr h="406659">
                <a:tc vMerge="1">
                  <a:txBody>
                    <a:bodyPr/>
                    <a:lstStyle/>
                    <a:p>
                      <a:endParaRPr lang="en-US" sz="1400" dirty="0"/>
                    </a:p>
                  </a:txBody>
                  <a:tcPr/>
                </a:tc>
                <a:tc>
                  <a:txBody>
                    <a:bodyPr/>
                    <a:lstStyle/>
                    <a:p>
                      <a:r>
                        <a:rPr lang="en-US" sz="1400" dirty="0"/>
                        <a:t>Compliance and Confidentiality</a:t>
                      </a:r>
                    </a:p>
                  </a:txBody>
                  <a:tcPr anchor="ctr"/>
                </a:tc>
                <a:tc>
                  <a:txBody>
                    <a:bodyPr/>
                    <a:lstStyle/>
                    <a:p>
                      <a:r>
                        <a:rPr lang="en-US" sz="1400" dirty="0"/>
                        <a:t>Adhere to healthcare privacy regulations, such as the Health Insurance Portability and Accountability Act (HIPAA), to safeguard patients' protected health information (PHI) during insurance verification processes.</a:t>
                      </a:r>
                    </a:p>
                  </a:txBody>
                  <a:tcPr/>
                </a:tc>
                <a:extLst>
                  <a:ext uri="{0D108BD9-81ED-4DB2-BD59-A6C34878D82A}">
                    <a16:rowId xmlns:a16="http://schemas.microsoft.com/office/drawing/2014/main" val="4042726605"/>
                  </a:ext>
                </a:extLst>
              </a:tr>
            </a:tbl>
          </a:graphicData>
        </a:graphic>
      </p:graphicFrame>
    </p:spTree>
    <p:extLst>
      <p:ext uri="{BB962C8B-B14F-4D97-AF65-F5344CB8AC3E}">
        <p14:creationId xmlns:p14="http://schemas.microsoft.com/office/powerpoint/2010/main" val="1512923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44459A-F34A-830B-30E1-774C2A52CD49}"/>
              </a:ext>
            </a:extLst>
          </p:cNvPr>
          <p:cNvSpPr>
            <a:spLocks noGrp="1"/>
          </p:cNvSpPr>
          <p:nvPr>
            <p:ph type="title"/>
          </p:nvPr>
        </p:nvSpPr>
        <p:spPr>
          <a:xfrm>
            <a:off x="382554" y="0"/>
            <a:ext cx="7119258" cy="1350760"/>
          </a:xfrm>
        </p:spPr>
        <p:txBody>
          <a:bodyPr>
            <a:normAutofit/>
          </a:bodyPr>
          <a:lstStyle/>
          <a:p>
            <a:r>
              <a:rPr lang="en-US" sz="3200" dirty="0"/>
              <a:t>Referrals &amp; Prior Authorizations</a:t>
            </a:r>
          </a:p>
        </p:txBody>
      </p:sp>
      <p:sp>
        <p:nvSpPr>
          <p:cNvPr id="6" name="Rectángulo 5">
            <a:extLst>
              <a:ext uri="{FF2B5EF4-FFF2-40B4-BE49-F238E27FC236}">
                <a16:creationId xmlns:a16="http://schemas.microsoft.com/office/drawing/2014/main" id="{D388FC77-1C64-C830-23A4-311FEB4BD186}"/>
              </a:ext>
            </a:extLst>
          </p:cNvPr>
          <p:cNvSpPr/>
          <p:nvPr/>
        </p:nvSpPr>
        <p:spPr>
          <a:xfrm>
            <a:off x="494522" y="933995"/>
            <a:ext cx="6235141" cy="45719"/>
          </a:xfrm>
          <a:prstGeom prst="rect">
            <a:avLst/>
          </a:prstGeom>
          <a:solidFill>
            <a:srgbClr val="001749"/>
          </a:solidFill>
          <a:ln>
            <a:solidFill>
              <a:srgbClr val="0017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a 3">
            <a:extLst>
              <a:ext uri="{FF2B5EF4-FFF2-40B4-BE49-F238E27FC236}">
                <a16:creationId xmlns:a16="http://schemas.microsoft.com/office/drawing/2014/main" id="{DB50FFC5-85E2-9D02-3ADC-B5B2B8FAC0E0}"/>
              </a:ext>
            </a:extLst>
          </p:cNvPr>
          <p:cNvGraphicFramePr>
            <a:graphicFrameLocks noGrp="1"/>
          </p:cNvGraphicFramePr>
          <p:nvPr>
            <p:extLst>
              <p:ext uri="{D42A27DB-BD31-4B8C-83A1-F6EECF244321}">
                <p14:modId xmlns:p14="http://schemas.microsoft.com/office/powerpoint/2010/main" val="1345204668"/>
              </p:ext>
            </p:extLst>
          </p:nvPr>
        </p:nvGraphicFramePr>
        <p:xfrm>
          <a:off x="307910" y="1592580"/>
          <a:ext cx="11299372" cy="4038600"/>
        </p:xfrm>
        <a:graphic>
          <a:graphicData uri="http://schemas.openxmlformats.org/drawingml/2006/table">
            <a:tbl>
              <a:tblPr firstRow="1" bandRow="1">
                <a:tableStyleId>{5C22544A-7EE6-4342-B048-85BDC9FD1C3A}</a:tableStyleId>
              </a:tblPr>
              <a:tblGrid>
                <a:gridCol w="5649686">
                  <a:extLst>
                    <a:ext uri="{9D8B030D-6E8A-4147-A177-3AD203B41FA5}">
                      <a16:colId xmlns:a16="http://schemas.microsoft.com/office/drawing/2014/main" val="3604126595"/>
                    </a:ext>
                  </a:extLst>
                </a:gridCol>
                <a:gridCol w="5649686">
                  <a:extLst>
                    <a:ext uri="{9D8B030D-6E8A-4147-A177-3AD203B41FA5}">
                      <a16:colId xmlns:a16="http://schemas.microsoft.com/office/drawing/2014/main" val="3071234925"/>
                    </a:ext>
                  </a:extLst>
                </a:gridCol>
              </a:tblGrid>
              <a:tr h="370840">
                <a:tc>
                  <a:txBody>
                    <a:bodyPr/>
                    <a:lstStyle/>
                    <a:p>
                      <a:r>
                        <a:rPr lang="en-US" sz="1600" b="0" dirty="0">
                          <a:latin typeface="ADLaM Display" panose="02010000000000000000" pitchFamily="2" charset="0"/>
                          <a:ea typeface="ADLaM Display" panose="02010000000000000000" pitchFamily="2" charset="0"/>
                          <a:cs typeface="ADLaM Display" panose="02010000000000000000" pitchFamily="2" charset="0"/>
                        </a:rPr>
                        <a:t>Title:</a:t>
                      </a:r>
                    </a:p>
                  </a:txBody>
                  <a:tcPr>
                    <a:solidFill>
                      <a:srgbClr val="00969C"/>
                    </a:solidFill>
                  </a:tcPr>
                </a:tc>
                <a:tc>
                  <a:txBody>
                    <a:bodyPr/>
                    <a:lstStyle/>
                    <a:p>
                      <a:r>
                        <a:rPr lang="en-US" dirty="0"/>
                        <a:t>Referrals and Prior Authorizations Coordinator</a:t>
                      </a:r>
                    </a:p>
                  </a:txBody>
                  <a:tcPr>
                    <a:solidFill>
                      <a:srgbClr val="00969C"/>
                    </a:solidFill>
                  </a:tcPr>
                </a:tc>
                <a:extLst>
                  <a:ext uri="{0D108BD9-81ED-4DB2-BD59-A6C34878D82A}">
                    <a16:rowId xmlns:a16="http://schemas.microsoft.com/office/drawing/2014/main" val="996512626"/>
                  </a:ext>
                </a:extLst>
              </a:tr>
              <a:tr h="370840">
                <a:tc>
                  <a:txBody>
                    <a:bodyPr/>
                    <a:lstStyle/>
                    <a:p>
                      <a:r>
                        <a:rPr lang="en-US" sz="1600" b="0" dirty="0">
                          <a:solidFill>
                            <a:schemeClr val="tx1"/>
                          </a:solidFill>
                          <a:latin typeface="ADLaM Display" panose="02010000000000000000" pitchFamily="2" charset="0"/>
                          <a:ea typeface="ADLaM Display" panose="02010000000000000000" pitchFamily="2" charset="0"/>
                          <a:cs typeface="ADLaM Display" panose="02010000000000000000" pitchFamily="2" charset="0"/>
                        </a:rPr>
                        <a:t>Background:</a:t>
                      </a:r>
                    </a:p>
                  </a:txBody>
                  <a:tcPr/>
                </a:tc>
                <a:tc>
                  <a:txBody>
                    <a:bodyPr/>
                    <a:lstStyle/>
                    <a:p>
                      <a:r>
                        <a:rPr lang="en-US" dirty="0"/>
                        <a:t>Any degree</a:t>
                      </a:r>
                    </a:p>
                  </a:txBody>
                  <a:tcPr/>
                </a:tc>
                <a:extLst>
                  <a:ext uri="{0D108BD9-81ED-4DB2-BD59-A6C34878D82A}">
                    <a16:rowId xmlns:a16="http://schemas.microsoft.com/office/drawing/2014/main" val="1522111637"/>
                  </a:ext>
                </a:extLst>
              </a:tr>
              <a:tr h="370840">
                <a:tc>
                  <a:txBody>
                    <a:bodyPr/>
                    <a:lstStyle/>
                    <a:p>
                      <a:r>
                        <a:rPr lang="en-US" sz="1600" b="0" dirty="0">
                          <a:solidFill>
                            <a:schemeClr val="bg1">
                              <a:lumMod val="95000"/>
                            </a:schemeClr>
                          </a:solidFill>
                          <a:latin typeface="ADLaM Display" panose="02010000000000000000" pitchFamily="2" charset="0"/>
                          <a:ea typeface="ADLaM Display" panose="02010000000000000000" pitchFamily="2" charset="0"/>
                          <a:cs typeface="ADLaM Display" panose="02010000000000000000" pitchFamily="2" charset="0"/>
                        </a:rPr>
                        <a:t>Tier:</a:t>
                      </a:r>
                    </a:p>
                  </a:txBody>
                  <a:tcPr>
                    <a:solidFill>
                      <a:srgbClr val="00969C"/>
                    </a:solidFill>
                  </a:tcPr>
                </a:tc>
                <a:tc>
                  <a:txBody>
                    <a:bodyPr/>
                    <a:lstStyle/>
                    <a:p>
                      <a:r>
                        <a:rPr lang="en-US" b="1" dirty="0">
                          <a:solidFill>
                            <a:schemeClr val="bg1"/>
                          </a:solidFill>
                          <a:latin typeface="+mn-lt"/>
                          <a:ea typeface="ADLaM Display" panose="02010000000000000000" pitchFamily="2" charset="0"/>
                          <a:cs typeface="ADLaM Display" panose="02010000000000000000" pitchFamily="2" charset="0"/>
                        </a:rPr>
                        <a:t>T1 </a:t>
                      </a:r>
                    </a:p>
                  </a:txBody>
                  <a:tcPr>
                    <a:solidFill>
                      <a:srgbClr val="00969C"/>
                    </a:solidFill>
                  </a:tcPr>
                </a:tc>
                <a:extLst>
                  <a:ext uri="{0D108BD9-81ED-4DB2-BD59-A6C34878D82A}">
                    <a16:rowId xmlns:a16="http://schemas.microsoft.com/office/drawing/2014/main" val="3470095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DLaM Display" panose="02010000000000000000" pitchFamily="2" charset="0"/>
                          <a:ea typeface="ADLaM Display" panose="02010000000000000000" pitchFamily="2" charset="0"/>
                          <a:cs typeface="ADLaM Display" panose="02010000000000000000" pitchFamily="2" charset="0"/>
                        </a:rPr>
                        <a:t>Training:</a:t>
                      </a:r>
                    </a:p>
                  </a:txBody>
                  <a:tcPr>
                    <a:solidFill>
                      <a:schemeClr val="accent1">
                        <a:lumMod val="20000"/>
                        <a:lumOff val="80000"/>
                      </a:schemeClr>
                    </a:solidFill>
                  </a:tcPr>
                </a:tc>
                <a:tc>
                  <a:txBody>
                    <a:bodyPr/>
                    <a:lstStyle/>
                    <a:p>
                      <a:r>
                        <a:rPr lang="en-US" b="0" dirty="0">
                          <a:solidFill>
                            <a:schemeClr val="tx1"/>
                          </a:solidFill>
                          <a:latin typeface="+mn-lt"/>
                          <a:ea typeface="ADLaM Display" panose="02010000000000000000" pitchFamily="2" charset="0"/>
                          <a:cs typeface="ADLaM Display" panose="02010000000000000000" pitchFamily="2" charset="0"/>
                        </a:rPr>
                        <a:t>2 weeks of training (including EMR)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mn-lt"/>
                          <a:ea typeface="ADLaM Display" panose="02010000000000000000" pitchFamily="2" charset="0"/>
                          <a:cs typeface="ADLaM Display" panose="02010000000000000000" pitchFamily="2" charset="0"/>
                        </a:rPr>
                        <a:t>EMR/EHR: Nextgen, ECW, Tebra </a:t>
                      </a:r>
                    </a:p>
                  </a:txBody>
                  <a:tcPr>
                    <a:solidFill>
                      <a:schemeClr val="accent1">
                        <a:lumMod val="20000"/>
                        <a:lumOff val="80000"/>
                      </a:schemeClr>
                    </a:solidFill>
                  </a:tcPr>
                </a:tc>
                <a:extLst>
                  <a:ext uri="{0D108BD9-81ED-4DB2-BD59-A6C34878D82A}">
                    <a16:rowId xmlns:a16="http://schemas.microsoft.com/office/drawing/2014/main" val="87441508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bg1"/>
                          </a:solidFill>
                          <a:latin typeface="ADLaM Display" panose="02010000000000000000" pitchFamily="2" charset="0"/>
                          <a:ea typeface="ADLaM Display" panose="02010000000000000000" pitchFamily="2" charset="0"/>
                          <a:cs typeface="ADLaM Display" panose="02010000000000000000" pitchFamily="2" charset="0"/>
                        </a:rPr>
                        <a:t>Description:</a:t>
                      </a:r>
                    </a:p>
                    <a:p>
                      <a:endParaRPr lang="en-US" sz="1600" b="0" dirty="0">
                        <a:solidFill>
                          <a:schemeClr val="bg1"/>
                        </a:solidFill>
                        <a:latin typeface="ADLaM Display" panose="02010000000000000000" pitchFamily="2" charset="0"/>
                        <a:ea typeface="ADLaM Display" panose="02010000000000000000" pitchFamily="2" charset="0"/>
                        <a:cs typeface="ADLaM Display" panose="02010000000000000000" pitchFamily="2" charset="0"/>
                      </a:endParaRPr>
                    </a:p>
                  </a:txBody>
                  <a:tcPr anchor="ctr">
                    <a:solidFill>
                      <a:srgbClr val="00969C"/>
                    </a:solidFill>
                  </a:tcPr>
                </a:tc>
                <a:tc>
                  <a:txBody>
                    <a:bodyPr/>
                    <a:lstStyle/>
                    <a:p>
                      <a:r>
                        <a:rPr lang="en-US" dirty="0">
                          <a:solidFill>
                            <a:schemeClr val="bg1"/>
                          </a:solidFill>
                        </a:rPr>
                        <a:t>This role is responsible for overseeing the referral process and obtaining prior authorizations for medical treatments or services on behalf of patients. It also involves collaborating with healthcare providers, insurance companies, and administrative staff to streamline the referral and authorization process, minimize delays in care delivery, and ensure that patients receive timely access to the care they need.</a:t>
                      </a:r>
                    </a:p>
                  </a:txBody>
                  <a:tcPr>
                    <a:solidFill>
                      <a:srgbClr val="00969C"/>
                    </a:solidFill>
                  </a:tcPr>
                </a:tc>
                <a:extLst>
                  <a:ext uri="{0D108BD9-81ED-4DB2-BD59-A6C34878D82A}">
                    <a16:rowId xmlns:a16="http://schemas.microsoft.com/office/drawing/2014/main" val="3368652259"/>
                  </a:ext>
                </a:extLst>
              </a:tr>
            </a:tbl>
          </a:graphicData>
        </a:graphic>
      </p:graphicFrame>
    </p:spTree>
    <p:extLst>
      <p:ext uri="{BB962C8B-B14F-4D97-AF65-F5344CB8AC3E}">
        <p14:creationId xmlns:p14="http://schemas.microsoft.com/office/powerpoint/2010/main" val="3671544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a:extLst>
              <a:ext uri="{FF2B5EF4-FFF2-40B4-BE49-F238E27FC236}">
                <a16:creationId xmlns:a16="http://schemas.microsoft.com/office/drawing/2014/main" id="{3F994547-1D1C-7327-8A4B-A0D59ADFE1F8}"/>
              </a:ext>
            </a:extLst>
          </p:cNvPr>
          <p:cNvGraphicFramePr>
            <a:graphicFrameLocks noGrp="1"/>
          </p:cNvGraphicFramePr>
          <p:nvPr>
            <p:extLst>
              <p:ext uri="{D42A27DB-BD31-4B8C-83A1-F6EECF244321}">
                <p14:modId xmlns:p14="http://schemas.microsoft.com/office/powerpoint/2010/main" val="492356700"/>
              </p:ext>
            </p:extLst>
          </p:nvPr>
        </p:nvGraphicFramePr>
        <p:xfrm>
          <a:off x="464456" y="1405503"/>
          <a:ext cx="11002866" cy="5009139"/>
        </p:xfrm>
        <a:graphic>
          <a:graphicData uri="http://schemas.openxmlformats.org/drawingml/2006/table">
            <a:tbl>
              <a:tblPr firstRow="1" bandRow="1">
                <a:tableStyleId>{5C22544A-7EE6-4342-B048-85BDC9FD1C3A}</a:tableStyleId>
              </a:tblPr>
              <a:tblGrid>
                <a:gridCol w="1961503">
                  <a:extLst>
                    <a:ext uri="{9D8B030D-6E8A-4147-A177-3AD203B41FA5}">
                      <a16:colId xmlns:a16="http://schemas.microsoft.com/office/drawing/2014/main" val="2626407510"/>
                    </a:ext>
                  </a:extLst>
                </a:gridCol>
                <a:gridCol w="3485198">
                  <a:extLst>
                    <a:ext uri="{9D8B030D-6E8A-4147-A177-3AD203B41FA5}">
                      <a16:colId xmlns:a16="http://schemas.microsoft.com/office/drawing/2014/main" val="1396878527"/>
                    </a:ext>
                  </a:extLst>
                </a:gridCol>
                <a:gridCol w="5556165">
                  <a:extLst>
                    <a:ext uri="{9D8B030D-6E8A-4147-A177-3AD203B41FA5}">
                      <a16:colId xmlns:a16="http://schemas.microsoft.com/office/drawing/2014/main" val="2412273951"/>
                    </a:ext>
                  </a:extLst>
                </a:gridCol>
              </a:tblGrid>
              <a:tr h="406659">
                <a:tc>
                  <a:txBody>
                    <a:bodyPr/>
                    <a:lstStyle/>
                    <a:p>
                      <a:pPr algn="ctr"/>
                      <a:r>
                        <a:rPr lang="en-US" sz="1400" dirty="0"/>
                        <a:t>CATEGORY</a:t>
                      </a:r>
                    </a:p>
                  </a:txBody>
                  <a:tcPr anchor="ctr">
                    <a:solidFill>
                      <a:srgbClr val="00969C"/>
                    </a:solidFill>
                  </a:tcPr>
                </a:tc>
                <a:tc>
                  <a:txBody>
                    <a:bodyPr/>
                    <a:lstStyle/>
                    <a:p>
                      <a:pPr algn="ctr"/>
                      <a:r>
                        <a:rPr lang="en-US" sz="1400" dirty="0"/>
                        <a:t>ITEM</a:t>
                      </a:r>
                    </a:p>
                  </a:txBody>
                  <a:tcPr anchor="ctr">
                    <a:solidFill>
                      <a:srgbClr val="00969C"/>
                    </a:solidFill>
                  </a:tcPr>
                </a:tc>
                <a:tc>
                  <a:txBody>
                    <a:bodyPr/>
                    <a:lstStyle/>
                    <a:p>
                      <a:pPr algn="ctr"/>
                      <a:r>
                        <a:rPr lang="en-US" sz="1400" dirty="0"/>
                        <a:t>DESCRIPTION</a:t>
                      </a:r>
                    </a:p>
                  </a:txBody>
                  <a:tcPr anchor="ctr">
                    <a:solidFill>
                      <a:srgbClr val="00969C"/>
                    </a:solidFill>
                  </a:tcPr>
                </a:tc>
                <a:extLst>
                  <a:ext uri="{0D108BD9-81ED-4DB2-BD59-A6C34878D82A}">
                    <a16:rowId xmlns:a16="http://schemas.microsoft.com/office/drawing/2014/main" val="2938090185"/>
                  </a:ext>
                </a:extLst>
              </a:tr>
              <a:tr h="406659">
                <a:tc rowSpan="6">
                  <a:txBody>
                    <a:bodyPr/>
                    <a:lstStyle/>
                    <a:p>
                      <a:pPr algn="ctr"/>
                      <a:r>
                        <a:rPr lang="en-US" sz="1400" dirty="0"/>
                        <a:t>Administrative</a:t>
                      </a:r>
                    </a:p>
                  </a:txBody>
                  <a:tcPr anchor="ctr"/>
                </a:tc>
                <a:tc>
                  <a:txBody>
                    <a:bodyPr/>
                    <a:lstStyle/>
                    <a:p>
                      <a:r>
                        <a:rPr lang="en-US" sz="1400" dirty="0"/>
                        <a:t>Referral Management</a:t>
                      </a:r>
                    </a:p>
                  </a:txBody>
                  <a:tcPr anchor="ctr"/>
                </a:tc>
                <a:tc>
                  <a:txBody>
                    <a:bodyPr/>
                    <a:lstStyle/>
                    <a:p>
                      <a:r>
                        <a:rPr lang="en-US" sz="1400" dirty="0"/>
                        <a:t>Receive referral requests from healthcare providers and assess the necessity and appropriateness of referrals based on patients' medical needs and insurance requirements</a:t>
                      </a:r>
                    </a:p>
                  </a:txBody>
                  <a:tcPr/>
                </a:tc>
                <a:extLst>
                  <a:ext uri="{0D108BD9-81ED-4DB2-BD59-A6C34878D82A}">
                    <a16:rowId xmlns:a16="http://schemas.microsoft.com/office/drawing/2014/main" val="3831746012"/>
                  </a:ext>
                </a:extLst>
              </a:tr>
              <a:tr h="406659">
                <a:tc vMerge="1">
                  <a:txBody>
                    <a:bodyPr/>
                    <a:lstStyle/>
                    <a:p>
                      <a:endParaRPr lang="en-US" sz="1400" dirty="0"/>
                    </a:p>
                  </a:txBody>
                  <a:tcPr/>
                </a:tc>
                <a:tc>
                  <a:txBody>
                    <a:bodyPr/>
                    <a:lstStyle/>
                    <a:p>
                      <a:r>
                        <a:rPr lang="en-US" sz="1400" dirty="0"/>
                        <a:t>Prior Authorization Coordination</a:t>
                      </a:r>
                    </a:p>
                  </a:txBody>
                  <a:tcPr anchor="ctr"/>
                </a:tc>
                <a:tc>
                  <a:txBody>
                    <a:bodyPr/>
                    <a:lstStyle/>
                    <a:p>
                      <a:r>
                        <a:rPr lang="en-US" sz="1400" dirty="0"/>
                        <a:t>Determine the necessity for prior authorizations for medical treatments, procedures, medications, or diagnostic tests based on insurance coverage guidelines and clinical indications.</a:t>
                      </a:r>
                    </a:p>
                  </a:txBody>
                  <a:tcPr/>
                </a:tc>
                <a:extLst>
                  <a:ext uri="{0D108BD9-81ED-4DB2-BD59-A6C34878D82A}">
                    <a16:rowId xmlns:a16="http://schemas.microsoft.com/office/drawing/2014/main" val="2829143592"/>
                  </a:ext>
                </a:extLst>
              </a:tr>
              <a:tr h="406659">
                <a:tc vMerge="1">
                  <a:txBody>
                    <a:bodyPr/>
                    <a:lstStyle/>
                    <a:p>
                      <a:endParaRPr lang="en-US" sz="1400" dirty="0"/>
                    </a:p>
                  </a:txBody>
                  <a:tcPr/>
                </a:tc>
                <a:tc>
                  <a:txBody>
                    <a:bodyPr/>
                    <a:lstStyle/>
                    <a:p>
                      <a:r>
                        <a:rPr lang="en-US" sz="1400" dirty="0"/>
                        <a:t>Insurance Verification and Coverage Assessment</a:t>
                      </a:r>
                    </a:p>
                  </a:txBody>
                  <a:tcPr anchor="ctr"/>
                </a:tc>
                <a:tc>
                  <a:txBody>
                    <a:bodyPr/>
                    <a:lstStyle/>
                    <a:p>
                      <a:r>
                        <a:rPr lang="en-US" sz="1400" dirty="0"/>
                        <a:t>Verify patients' insurance coverage and benefits to determine eligibility for referrals and prior authorizations, including coverage limitations, copayments, deductibles, and pre-authorization requirements.</a:t>
                      </a:r>
                    </a:p>
                  </a:txBody>
                  <a:tcPr/>
                </a:tc>
                <a:extLst>
                  <a:ext uri="{0D108BD9-81ED-4DB2-BD59-A6C34878D82A}">
                    <a16:rowId xmlns:a16="http://schemas.microsoft.com/office/drawing/2014/main" val="2310571412"/>
                  </a:ext>
                </a:extLst>
              </a:tr>
              <a:tr h="406659">
                <a:tc vMerge="1">
                  <a:txBody>
                    <a:bodyPr/>
                    <a:lstStyle/>
                    <a:p>
                      <a:endParaRPr lang="en-US" sz="1400" dirty="0"/>
                    </a:p>
                  </a:txBody>
                  <a:tcPr/>
                </a:tc>
                <a:tc>
                  <a:txBody>
                    <a:bodyPr/>
                    <a:lstStyle/>
                    <a:p>
                      <a:r>
                        <a:rPr lang="en-US" sz="1400" dirty="0"/>
                        <a:t>Communication and Collaboration</a:t>
                      </a:r>
                    </a:p>
                  </a:txBody>
                  <a:tcPr anchor="ctr"/>
                </a:tc>
                <a:tc>
                  <a:txBody>
                    <a:bodyPr/>
                    <a:lstStyle/>
                    <a:p>
                      <a:r>
                        <a:rPr lang="en-US" sz="1400" dirty="0"/>
                        <a:t>Maintain open lines of communication with healthcare providers, insurance representatives, and administrative staff to coordinate referral and authorization activities effectively.</a:t>
                      </a:r>
                    </a:p>
                  </a:txBody>
                  <a:tcPr/>
                </a:tc>
                <a:extLst>
                  <a:ext uri="{0D108BD9-81ED-4DB2-BD59-A6C34878D82A}">
                    <a16:rowId xmlns:a16="http://schemas.microsoft.com/office/drawing/2014/main" val="1547331592"/>
                  </a:ext>
                </a:extLst>
              </a:tr>
              <a:tr h="406659">
                <a:tc vMerge="1">
                  <a:txBody>
                    <a:bodyPr/>
                    <a:lstStyle/>
                    <a:p>
                      <a:endParaRPr lang="en-US" sz="1400" dirty="0"/>
                    </a:p>
                  </a:txBody>
                  <a:tcPr/>
                </a:tc>
                <a:tc>
                  <a:txBody>
                    <a:bodyPr/>
                    <a:lstStyle/>
                    <a:p>
                      <a:r>
                        <a:rPr lang="en-US" sz="1400" dirty="0"/>
                        <a:t>Documentation and Record-Keeping</a:t>
                      </a:r>
                    </a:p>
                  </a:txBody>
                  <a:tcPr anchor="ctr"/>
                </a:tc>
                <a:tc>
                  <a:txBody>
                    <a:bodyPr/>
                    <a:lstStyle/>
                    <a:p>
                      <a:r>
                        <a:rPr lang="en-US" sz="1400" dirty="0"/>
                        <a:t>Document all referral and authorization activities accurately and comprehensively in electronic health record (EHR) systems or designated databases.</a:t>
                      </a:r>
                    </a:p>
                  </a:txBody>
                  <a:tcPr/>
                </a:tc>
                <a:extLst>
                  <a:ext uri="{0D108BD9-81ED-4DB2-BD59-A6C34878D82A}">
                    <a16:rowId xmlns:a16="http://schemas.microsoft.com/office/drawing/2014/main" val="193037184"/>
                  </a:ext>
                </a:extLst>
              </a:tr>
              <a:tr h="406659">
                <a:tc vMerge="1">
                  <a:txBody>
                    <a:bodyPr/>
                    <a:lstStyle/>
                    <a:p>
                      <a:endParaRPr lang="en-US" sz="1400" dirty="0"/>
                    </a:p>
                  </a:txBody>
                  <a:tcPr/>
                </a:tc>
                <a:tc>
                  <a:txBody>
                    <a:bodyPr/>
                    <a:lstStyle/>
                    <a:p>
                      <a:r>
                        <a:rPr lang="en-US" sz="1400" dirty="0"/>
                        <a:t>Timely Follow-Up and Advocacy</a:t>
                      </a:r>
                    </a:p>
                  </a:txBody>
                  <a:tcPr anchor="ctr"/>
                </a:tc>
                <a:tc>
                  <a:txBody>
                    <a:bodyPr/>
                    <a:lstStyle/>
                    <a:p>
                      <a:r>
                        <a:rPr lang="en-US" sz="1400" dirty="0"/>
                        <a:t>Monitor the status of referral requests and prior authorization submissions, following up with insurance carriers and healthcare providers as needed to expedite approval processes and address any delays or denials.</a:t>
                      </a:r>
                    </a:p>
                  </a:txBody>
                  <a:tcPr/>
                </a:tc>
                <a:extLst>
                  <a:ext uri="{0D108BD9-81ED-4DB2-BD59-A6C34878D82A}">
                    <a16:rowId xmlns:a16="http://schemas.microsoft.com/office/drawing/2014/main" val="4042726605"/>
                  </a:ext>
                </a:extLst>
              </a:tr>
            </a:tbl>
          </a:graphicData>
        </a:graphic>
      </p:graphicFrame>
      <p:sp>
        <p:nvSpPr>
          <p:cNvPr id="7" name="Título 1">
            <a:extLst>
              <a:ext uri="{FF2B5EF4-FFF2-40B4-BE49-F238E27FC236}">
                <a16:creationId xmlns:a16="http://schemas.microsoft.com/office/drawing/2014/main" id="{1ABA64FA-4B54-4035-5048-1E95612FA359}"/>
              </a:ext>
            </a:extLst>
          </p:cNvPr>
          <p:cNvSpPr>
            <a:spLocks noGrp="1"/>
          </p:cNvSpPr>
          <p:nvPr>
            <p:ph type="title"/>
          </p:nvPr>
        </p:nvSpPr>
        <p:spPr>
          <a:xfrm>
            <a:off x="5170963" y="209708"/>
            <a:ext cx="1654952" cy="896399"/>
          </a:xfrm>
        </p:spPr>
        <p:txBody>
          <a:bodyPr>
            <a:normAutofit/>
          </a:bodyPr>
          <a:lstStyle/>
          <a:p>
            <a:r>
              <a:rPr lang="en-US" sz="2800" dirty="0"/>
              <a:t>Skill Set</a:t>
            </a:r>
          </a:p>
        </p:txBody>
      </p:sp>
      <p:sp>
        <p:nvSpPr>
          <p:cNvPr id="8" name="Rectángulo 5">
            <a:extLst>
              <a:ext uri="{FF2B5EF4-FFF2-40B4-BE49-F238E27FC236}">
                <a16:creationId xmlns:a16="http://schemas.microsoft.com/office/drawing/2014/main" id="{5FFBA012-2C04-41BB-7DB8-671E36634F9F}"/>
              </a:ext>
            </a:extLst>
          </p:cNvPr>
          <p:cNvSpPr/>
          <p:nvPr/>
        </p:nvSpPr>
        <p:spPr>
          <a:xfrm>
            <a:off x="5170963" y="844969"/>
            <a:ext cx="1654953" cy="45719"/>
          </a:xfrm>
          <a:prstGeom prst="rect">
            <a:avLst/>
          </a:prstGeom>
          <a:solidFill>
            <a:srgbClr val="001749"/>
          </a:solidFill>
          <a:ln>
            <a:solidFill>
              <a:srgbClr val="0017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753866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44459A-F34A-830B-30E1-774C2A52CD49}"/>
              </a:ext>
            </a:extLst>
          </p:cNvPr>
          <p:cNvSpPr>
            <a:spLocks noGrp="1"/>
          </p:cNvSpPr>
          <p:nvPr>
            <p:ph type="title"/>
          </p:nvPr>
        </p:nvSpPr>
        <p:spPr>
          <a:xfrm>
            <a:off x="382554" y="0"/>
            <a:ext cx="7119258" cy="1350760"/>
          </a:xfrm>
        </p:spPr>
        <p:txBody>
          <a:bodyPr>
            <a:normAutofit/>
          </a:bodyPr>
          <a:lstStyle/>
          <a:p>
            <a:r>
              <a:rPr lang="en-US" sz="3200" dirty="0"/>
              <a:t>Documents Management</a:t>
            </a:r>
          </a:p>
        </p:txBody>
      </p:sp>
      <p:sp>
        <p:nvSpPr>
          <p:cNvPr id="6" name="Rectángulo 5">
            <a:extLst>
              <a:ext uri="{FF2B5EF4-FFF2-40B4-BE49-F238E27FC236}">
                <a16:creationId xmlns:a16="http://schemas.microsoft.com/office/drawing/2014/main" id="{D388FC77-1C64-C830-23A4-311FEB4BD186}"/>
              </a:ext>
            </a:extLst>
          </p:cNvPr>
          <p:cNvSpPr/>
          <p:nvPr/>
        </p:nvSpPr>
        <p:spPr>
          <a:xfrm>
            <a:off x="494522" y="933994"/>
            <a:ext cx="4823927" cy="45719"/>
          </a:xfrm>
          <a:prstGeom prst="rect">
            <a:avLst/>
          </a:prstGeom>
          <a:solidFill>
            <a:srgbClr val="001749"/>
          </a:solidFill>
          <a:ln>
            <a:solidFill>
              <a:srgbClr val="0017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a 3">
            <a:extLst>
              <a:ext uri="{FF2B5EF4-FFF2-40B4-BE49-F238E27FC236}">
                <a16:creationId xmlns:a16="http://schemas.microsoft.com/office/drawing/2014/main" id="{DB50FFC5-85E2-9D02-3ADC-B5B2B8FAC0E0}"/>
              </a:ext>
            </a:extLst>
          </p:cNvPr>
          <p:cNvGraphicFramePr>
            <a:graphicFrameLocks noGrp="1"/>
          </p:cNvGraphicFramePr>
          <p:nvPr>
            <p:extLst>
              <p:ext uri="{D42A27DB-BD31-4B8C-83A1-F6EECF244321}">
                <p14:modId xmlns:p14="http://schemas.microsoft.com/office/powerpoint/2010/main" val="2780992258"/>
              </p:ext>
            </p:extLst>
          </p:nvPr>
        </p:nvGraphicFramePr>
        <p:xfrm>
          <a:off x="307910" y="1592580"/>
          <a:ext cx="11299372" cy="4038600"/>
        </p:xfrm>
        <a:graphic>
          <a:graphicData uri="http://schemas.openxmlformats.org/drawingml/2006/table">
            <a:tbl>
              <a:tblPr firstRow="1" bandRow="1">
                <a:tableStyleId>{5C22544A-7EE6-4342-B048-85BDC9FD1C3A}</a:tableStyleId>
              </a:tblPr>
              <a:tblGrid>
                <a:gridCol w="5649686">
                  <a:extLst>
                    <a:ext uri="{9D8B030D-6E8A-4147-A177-3AD203B41FA5}">
                      <a16:colId xmlns:a16="http://schemas.microsoft.com/office/drawing/2014/main" val="3604126595"/>
                    </a:ext>
                  </a:extLst>
                </a:gridCol>
                <a:gridCol w="5649686">
                  <a:extLst>
                    <a:ext uri="{9D8B030D-6E8A-4147-A177-3AD203B41FA5}">
                      <a16:colId xmlns:a16="http://schemas.microsoft.com/office/drawing/2014/main" val="3071234925"/>
                    </a:ext>
                  </a:extLst>
                </a:gridCol>
              </a:tblGrid>
              <a:tr h="370840">
                <a:tc>
                  <a:txBody>
                    <a:bodyPr/>
                    <a:lstStyle/>
                    <a:p>
                      <a:r>
                        <a:rPr lang="en-US" sz="1600" b="0" dirty="0">
                          <a:latin typeface="ADLaM Display" panose="02010000000000000000" pitchFamily="2" charset="0"/>
                          <a:ea typeface="ADLaM Display" panose="02010000000000000000" pitchFamily="2" charset="0"/>
                          <a:cs typeface="ADLaM Display" panose="02010000000000000000" pitchFamily="2" charset="0"/>
                        </a:rPr>
                        <a:t>Title:</a:t>
                      </a:r>
                    </a:p>
                  </a:txBody>
                  <a:tcPr>
                    <a:solidFill>
                      <a:srgbClr val="00969C"/>
                    </a:solidFill>
                  </a:tcPr>
                </a:tc>
                <a:tc>
                  <a:txBody>
                    <a:bodyPr/>
                    <a:lstStyle/>
                    <a:p>
                      <a:r>
                        <a:rPr lang="en-US" dirty="0"/>
                        <a:t>Documents Management </a:t>
                      </a:r>
                    </a:p>
                  </a:txBody>
                  <a:tcPr>
                    <a:solidFill>
                      <a:srgbClr val="00969C"/>
                    </a:solidFill>
                  </a:tcPr>
                </a:tc>
                <a:extLst>
                  <a:ext uri="{0D108BD9-81ED-4DB2-BD59-A6C34878D82A}">
                    <a16:rowId xmlns:a16="http://schemas.microsoft.com/office/drawing/2014/main" val="996512626"/>
                  </a:ext>
                </a:extLst>
              </a:tr>
              <a:tr h="370840">
                <a:tc>
                  <a:txBody>
                    <a:bodyPr/>
                    <a:lstStyle/>
                    <a:p>
                      <a:r>
                        <a:rPr lang="en-US" sz="1600" b="0" dirty="0">
                          <a:solidFill>
                            <a:schemeClr val="tx1"/>
                          </a:solidFill>
                          <a:latin typeface="ADLaM Display" panose="02010000000000000000" pitchFamily="2" charset="0"/>
                          <a:ea typeface="ADLaM Display" panose="02010000000000000000" pitchFamily="2" charset="0"/>
                          <a:cs typeface="ADLaM Display" panose="02010000000000000000" pitchFamily="2" charset="0"/>
                        </a:rPr>
                        <a:t>Background:</a:t>
                      </a:r>
                    </a:p>
                  </a:txBody>
                  <a:tcPr/>
                </a:tc>
                <a:tc>
                  <a:txBody>
                    <a:bodyPr/>
                    <a:lstStyle/>
                    <a:p>
                      <a:r>
                        <a:rPr lang="en-US" dirty="0"/>
                        <a:t>Any degree</a:t>
                      </a:r>
                    </a:p>
                  </a:txBody>
                  <a:tcPr/>
                </a:tc>
                <a:extLst>
                  <a:ext uri="{0D108BD9-81ED-4DB2-BD59-A6C34878D82A}">
                    <a16:rowId xmlns:a16="http://schemas.microsoft.com/office/drawing/2014/main" val="1522111637"/>
                  </a:ext>
                </a:extLst>
              </a:tr>
              <a:tr h="370840">
                <a:tc>
                  <a:txBody>
                    <a:bodyPr/>
                    <a:lstStyle/>
                    <a:p>
                      <a:r>
                        <a:rPr lang="en-US" sz="1600" b="0" dirty="0">
                          <a:solidFill>
                            <a:schemeClr val="bg1">
                              <a:lumMod val="95000"/>
                            </a:schemeClr>
                          </a:solidFill>
                          <a:latin typeface="ADLaM Display" panose="02010000000000000000" pitchFamily="2" charset="0"/>
                          <a:ea typeface="ADLaM Display" panose="02010000000000000000" pitchFamily="2" charset="0"/>
                          <a:cs typeface="ADLaM Display" panose="02010000000000000000" pitchFamily="2" charset="0"/>
                        </a:rPr>
                        <a:t>Tier:</a:t>
                      </a:r>
                    </a:p>
                  </a:txBody>
                  <a:tcPr>
                    <a:solidFill>
                      <a:srgbClr val="00969C"/>
                    </a:solidFill>
                  </a:tcPr>
                </a:tc>
                <a:tc>
                  <a:txBody>
                    <a:bodyPr/>
                    <a:lstStyle/>
                    <a:p>
                      <a:r>
                        <a:rPr lang="en-US" b="1" dirty="0">
                          <a:solidFill>
                            <a:schemeClr val="bg1"/>
                          </a:solidFill>
                          <a:latin typeface="+mn-lt"/>
                          <a:ea typeface="ADLaM Display" panose="02010000000000000000" pitchFamily="2" charset="0"/>
                          <a:cs typeface="ADLaM Display" panose="02010000000000000000" pitchFamily="2" charset="0"/>
                        </a:rPr>
                        <a:t>T1 </a:t>
                      </a:r>
                    </a:p>
                  </a:txBody>
                  <a:tcPr>
                    <a:solidFill>
                      <a:srgbClr val="00969C"/>
                    </a:solidFill>
                  </a:tcPr>
                </a:tc>
                <a:extLst>
                  <a:ext uri="{0D108BD9-81ED-4DB2-BD59-A6C34878D82A}">
                    <a16:rowId xmlns:a16="http://schemas.microsoft.com/office/drawing/2014/main" val="3470095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DLaM Display" panose="02010000000000000000" pitchFamily="2" charset="0"/>
                          <a:ea typeface="ADLaM Display" panose="02010000000000000000" pitchFamily="2" charset="0"/>
                          <a:cs typeface="ADLaM Display" panose="02010000000000000000" pitchFamily="2" charset="0"/>
                        </a:rPr>
                        <a:t>Training:</a:t>
                      </a:r>
                    </a:p>
                  </a:txBody>
                  <a:tcPr>
                    <a:solidFill>
                      <a:schemeClr val="accent1">
                        <a:lumMod val="20000"/>
                        <a:lumOff val="80000"/>
                      </a:schemeClr>
                    </a:solidFill>
                  </a:tcPr>
                </a:tc>
                <a:tc>
                  <a:txBody>
                    <a:bodyPr/>
                    <a:lstStyle/>
                    <a:p>
                      <a:r>
                        <a:rPr lang="en-US" b="0" dirty="0">
                          <a:solidFill>
                            <a:schemeClr val="tx1"/>
                          </a:solidFill>
                          <a:latin typeface="+mn-lt"/>
                          <a:ea typeface="ADLaM Display" panose="02010000000000000000" pitchFamily="2" charset="0"/>
                          <a:cs typeface="ADLaM Display" panose="02010000000000000000" pitchFamily="2" charset="0"/>
                        </a:rPr>
                        <a:t>2 weeks of training (including EMR)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mn-lt"/>
                          <a:ea typeface="ADLaM Display" panose="02010000000000000000" pitchFamily="2" charset="0"/>
                          <a:cs typeface="ADLaM Display" panose="02010000000000000000" pitchFamily="2" charset="0"/>
                        </a:rPr>
                        <a:t>EMR/EHR: Nextgen, ECW</a:t>
                      </a:r>
                    </a:p>
                  </a:txBody>
                  <a:tcPr>
                    <a:solidFill>
                      <a:schemeClr val="accent1">
                        <a:lumMod val="20000"/>
                        <a:lumOff val="80000"/>
                      </a:schemeClr>
                    </a:solidFill>
                  </a:tcPr>
                </a:tc>
                <a:extLst>
                  <a:ext uri="{0D108BD9-81ED-4DB2-BD59-A6C34878D82A}">
                    <a16:rowId xmlns:a16="http://schemas.microsoft.com/office/drawing/2014/main" val="87441508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bg1"/>
                          </a:solidFill>
                          <a:latin typeface="ADLaM Display" panose="02010000000000000000" pitchFamily="2" charset="0"/>
                          <a:ea typeface="ADLaM Display" panose="02010000000000000000" pitchFamily="2" charset="0"/>
                          <a:cs typeface="ADLaM Display" panose="02010000000000000000" pitchFamily="2" charset="0"/>
                        </a:rPr>
                        <a:t>Description:</a:t>
                      </a:r>
                    </a:p>
                    <a:p>
                      <a:endParaRPr lang="en-US" sz="1600" b="0" dirty="0">
                        <a:solidFill>
                          <a:schemeClr val="bg1"/>
                        </a:solidFill>
                        <a:latin typeface="ADLaM Display" panose="02010000000000000000" pitchFamily="2" charset="0"/>
                        <a:ea typeface="ADLaM Display" panose="02010000000000000000" pitchFamily="2" charset="0"/>
                        <a:cs typeface="ADLaM Display" panose="02010000000000000000" pitchFamily="2" charset="0"/>
                      </a:endParaRPr>
                    </a:p>
                  </a:txBody>
                  <a:tcPr anchor="ctr">
                    <a:solidFill>
                      <a:srgbClr val="00969C"/>
                    </a:solidFill>
                  </a:tcPr>
                </a:tc>
                <a:tc>
                  <a:txBody>
                    <a:bodyPr/>
                    <a:lstStyle/>
                    <a:p>
                      <a:r>
                        <a:rPr lang="en-US" dirty="0">
                          <a:solidFill>
                            <a:schemeClr val="bg1"/>
                          </a:solidFill>
                        </a:rPr>
                        <a:t>This role ensures the efficient organization, storage, and retrieval of electronic documents and records within healthcare organizations. Leveraging expertise in document management systems, information governance principles, and regulatory compliance requirements, it will oversee the development and implementation of strategies to streamline document workflows, maintain data integrity, and safeguard sensitive information. </a:t>
                      </a:r>
                    </a:p>
                  </a:txBody>
                  <a:tcPr>
                    <a:solidFill>
                      <a:srgbClr val="00969C"/>
                    </a:solidFill>
                  </a:tcPr>
                </a:tc>
                <a:extLst>
                  <a:ext uri="{0D108BD9-81ED-4DB2-BD59-A6C34878D82A}">
                    <a16:rowId xmlns:a16="http://schemas.microsoft.com/office/drawing/2014/main" val="3368652259"/>
                  </a:ext>
                </a:extLst>
              </a:tr>
            </a:tbl>
          </a:graphicData>
        </a:graphic>
      </p:graphicFrame>
    </p:spTree>
    <p:extLst>
      <p:ext uri="{BB962C8B-B14F-4D97-AF65-F5344CB8AC3E}">
        <p14:creationId xmlns:p14="http://schemas.microsoft.com/office/powerpoint/2010/main" val="42892588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C22EAA17-9FF0-07E1-16E0-B6FE43E2C084}"/>
              </a:ext>
            </a:extLst>
          </p:cNvPr>
          <p:cNvGraphicFramePr>
            <a:graphicFrameLocks noGrp="1"/>
          </p:cNvGraphicFramePr>
          <p:nvPr>
            <p:extLst>
              <p:ext uri="{D42A27DB-BD31-4B8C-83A1-F6EECF244321}">
                <p14:modId xmlns:p14="http://schemas.microsoft.com/office/powerpoint/2010/main" val="2149711361"/>
              </p:ext>
            </p:extLst>
          </p:nvPr>
        </p:nvGraphicFramePr>
        <p:xfrm>
          <a:off x="216675" y="1841852"/>
          <a:ext cx="11614542" cy="3583737"/>
        </p:xfrm>
        <a:graphic>
          <a:graphicData uri="http://schemas.openxmlformats.org/drawingml/2006/table">
            <a:tbl>
              <a:tblPr firstRow="1" bandRow="1">
                <a:tableStyleId>{5C22544A-7EE6-4342-B048-85BDC9FD1C3A}</a:tableStyleId>
              </a:tblPr>
              <a:tblGrid>
                <a:gridCol w="2629571">
                  <a:extLst>
                    <a:ext uri="{9D8B030D-6E8A-4147-A177-3AD203B41FA5}">
                      <a16:colId xmlns:a16="http://schemas.microsoft.com/office/drawing/2014/main" val="1213151499"/>
                    </a:ext>
                  </a:extLst>
                </a:gridCol>
                <a:gridCol w="2985387">
                  <a:extLst>
                    <a:ext uri="{9D8B030D-6E8A-4147-A177-3AD203B41FA5}">
                      <a16:colId xmlns:a16="http://schemas.microsoft.com/office/drawing/2014/main" val="1191171693"/>
                    </a:ext>
                  </a:extLst>
                </a:gridCol>
                <a:gridCol w="5999584">
                  <a:extLst>
                    <a:ext uri="{9D8B030D-6E8A-4147-A177-3AD203B41FA5}">
                      <a16:colId xmlns:a16="http://schemas.microsoft.com/office/drawing/2014/main" val="1490386820"/>
                    </a:ext>
                  </a:extLst>
                </a:gridCol>
              </a:tblGrid>
              <a:tr h="322377">
                <a:tc>
                  <a:txBody>
                    <a:bodyPr/>
                    <a:lstStyle/>
                    <a:p>
                      <a:pPr algn="ctr"/>
                      <a:r>
                        <a:rPr lang="en-US" sz="1400" dirty="0"/>
                        <a:t>CATEGORY</a:t>
                      </a:r>
                    </a:p>
                  </a:txBody>
                  <a:tcPr>
                    <a:solidFill>
                      <a:srgbClr val="00969C"/>
                    </a:solidFill>
                  </a:tcPr>
                </a:tc>
                <a:tc>
                  <a:txBody>
                    <a:bodyPr/>
                    <a:lstStyle/>
                    <a:p>
                      <a:pPr algn="ctr"/>
                      <a:r>
                        <a:rPr lang="en-US" sz="1400" dirty="0"/>
                        <a:t>ITEMS</a:t>
                      </a:r>
                    </a:p>
                  </a:txBody>
                  <a:tcPr>
                    <a:solidFill>
                      <a:srgbClr val="00969C"/>
                    </a:solidFill>
                  </a:tcPr>
                </a:tc>
                <a:tc>
                  <a:txBody>
                    <a:bodyPr/>
                    <a:lstStyle/>
                    <a:p>
                      <a:pPr algn="ctr"/>
                      <a:r>
                        <a:rPr lang="en-US" sz="1400" dirty="0"/>
                        <a:t>DESCRIPTION</a:t>
                      </a:r>
                    </a:p>
                  </a:txBody>
                  <a:tcPr>
                    <a:solidFill>
                      <a:srgbClr val="00969C"/>
                    </a:solidFill>
                  </a:tcPr>
                </a:tc>
                <a:extLst>
                  <a:ext uri="{0D108BD9-81ED-4DB2-BD59-A6C34878D82A}">
                    <a16:rowId xmlns:a16="http://schemas.microsoft.com/office/drawing/2014/main" val="1454963595"/>
                  </a:ext>
                </a:extLst>
              </a:tr>
              <a:tr h="322377">
                <a:tc rowSpan="3">
                  <a:txBody>
                    <a:bodyPr/>
                    <a:lstStyle/>
                    <a:p>
                      <a:pPr algn="ctr"/>
                      <a:r>
                        <a:rPr lang="en-US" sz="1400" dirty="0"/>
                        <a:t>Administrative</a:t>
                      </a:r>
                    </a:p>
                  </a:txBody>
                  <a:tcPr anchor="ctr"/>
                </a:tc>
                <a:tc>
                  <a:txBody>
                    <a:bodyPr/>
                    <a:lstStyle/>
                    <a:p>
                      <a:r>
                        <a:rPr lang="en-US" sz="1400" dirty="0"/>
                        <a:t>Document Workflow Optimization</a:t>
                      </a:r>
                    </a:p>
                  </a:txBody>
                  <a:tcPr anchor="ctr"/>
                </a:tc>
                <a:tc>
                  <a:txBody>
                    <a:bodyPr/>
                    <a:lstStyle/>
                    <a:p>
                      <a:r>
                        <a:rPr lang="en-US" sz="1400" dirty="0"/>
                        <a:t>Evaluate existing document management processes and workflows to identify inefficiencies, bottlenecks, and opportunities for improvement.</a:t>
                      </a:r>
                    </a:p>
                    <a:p>
                      <a:r>
                        <a:rPr lang="en-US" sz="1400" dirty="0"/>
                        <a:t>Develop and implement strategies to streamline document creation, review, approval, distribution, and archival processes, enhancing operational efficiency and productivity.</a:t>
                      </a:r>
                    </a:p>
                  </a:txBody>
                  <a:tcPr/>
                </a:tc>
                <a:extLst>
                  <a:ext uri="{0D108BD9-81ED-4DB2-BD59-A6C34878D82A}">
                    <a16:rowId xmlns:a16="http://schemas.microsoft.com/office/drawing/2014/main" val="1501894377"/>
                  </a:ext>
                </a:extLst>
              </a:tr>
              <a:tr h="322377">
                <a:tc vMerge="1">
                  <a:txBody>
                    <a:bodyPr/>
                    <a:lstStyle/>
                    <a:p>
                      <a:endParaRPr lang="en-US" sz="1400" dirty="0"/>
                    </a:p>
                  </a:txBody>
                  <a:tcPr/>
                </a:tc>
                <a:tc>
                  <a:txBody>
                    <a:bodyPr/>
                    <a:lstStyle/>
                    <a:p>
                      <a:r>
                        <a:rPr lang="en-US" sz="1400" dirty="0"/>
                        <a:t>Document Storage and Retrieval</a:t>
                      </a:r>
                    </a:p>
                  </a:txBody>
                  <a:tcPr anchor="ctr"/>
                </a:tc>
                <a:tc>
                  <a:txBody>
                    <a:bodyPr/>
                    <a:lstStyle/>
                    <a:p>
                      <a:r>
                        <a:rPr lang="en-US" sz="1400" dirty="0"/>
                        <a:t>Establish and maintain centralized repositories for electronic documents and records, ensuring secure storage, version control, and accessibility for authorized users.</a:t>
                      </a:r>
                    </a:p>
                    <a:p>
                      <a:r>
                        <a:rPr lang="en-US" sz="1400" dirty="0"/>
                        <a:t>Implement metadata tagging, indexing, and search functionalities to facilitate efficient retrieval of documents based on content, context, and relevance to specific tasks or inquiries.</a:t>
                      </a:r>
                    </a:p>
                  </a:txBody>
                  <a:tcPr/>
                </a:tc>
                <a:extLst>
                  <a:ext uri="{0D108BD9-81ED-4DB2-BD59-A6C34878D82A}">
                    <a16:rowId xmlns:a16="http://schemas.microsoft.com/office/drawing/2014/main" val="1366146989"/>
                  </a:ext>
                </a:extLst>
              </a:tr>
              <a:tr h="322377">
                <a:tc vMerge="1">
                  <a:txBody>
                    <a:bodyPr/>
                    <a:lstStyle/>
                    <a:p>
                      <a:endParaRPr lang="en-US" sz="1400" dirty="0"/>
                    </a:p>
                  </a:txBody>
                  <a:tcPr/>
                </a:tc>
                <a:tc>
                  <a:txBody>
                    <a:bodyPr/>
                    <a:lstStyle/>
                    <a:p>
                      <a:r>
                        <a:rPr lang="en-US" sz="1400" dirty="0"/>
                        <a:t>Collaboration and Communication</a:t>
                      </a:r>
                    </a:p>
                  </a:txBody>
                  <a:tcPr anchor="ctr"/>
                </a:tc>
                <a:tc>
                  <a:txBody>
                    <a:bodyPr/>
                    <a:lstStyle/>
                    <a:p>
                      <a:r>
                        <a:rPr lang="en-US" sz="1400" dirty="0"/>
                        <a:t>Collaborate with cross-functional teams, including IT departments, compliance officers, legal counsel, and departmental stakeholders, to align document management initiatives with organizational goals and priorities.</a:t>
                      </a:r>
                    </a:p>
                  </a:txBody>
                  <a:tcPr/>
                </a:tc>
                <a:extLst>
                  <a:ext uri="{0D108BD9-81ED-4DB2-BD59-A6C34878D82A}">
                    <a16:rowId xmlns:a16="http://schemas.microsoft.com/office/drawing/2014/main" val="2410367102"/>
                  </a:ext>
                </a:extLst>
              </a:tr>
            </a:tbl>
          </a:graphicData>
        </a:graphic>
      </p:graphicFrame>
      <p:sp>
        <p:nvSpPr>
          <p:cNvPr id="7" name="Título 1">
            <a:extLst>
              <a:ext uri="{FF2B5EF4-FFF2-40B4-BE49-F238E27FC236}">
                <a16:creationId xmlns:a16="http://schemas.microsoft.com/office/drawing/2014/main" id="{571BBDAD-64F1-1052-38C3-577F8A53C0AF}"/>
              </a:ext>
            </a:extLst>
          </p:cNvPr>
          <p:cNvSpPr>
            <a:spLocks noGrp="1"/>
          </p:cNvSpPr>
          <p:nvPr>
            <p:ph type="title"/>
          </p:nvPr>
        </p:nvSpPr>
        <p:spPr>
          <a:xfrm>
            <a:off x="5170963" y="209708"/>
            <a:ext cx="1654952" cy="896399"/>
          </a:xfrm>
        </p:spPr>
        <p:txBody>
          <a:bodyPr>
            <a:normAutofit/>
          </a:bodyPr>
          <a:lstStyle/>
          <a:p>
            <a:r>
              <a:rPr lang="en-US" sz="2800" dirty="0"/>
              <a:t>Skill Set</a:t>
            </a:r>
          </a:p>
        </p:txBody>
      </p:sp>
      <p:sp>
        <p:nvSpPr>
          <p:cNvPr id="8" name="Rectángulo 5">
            <a:extLst>
              <a:ext uri="{FF2B5EF4-FFF2-40B4-BE49-F238E27FC236}">
                <a16:creationId xmlns:a16="http://schemas.microsoft.com/office/drawing/2014/main" id="{0EB56D1B-992B-F705-1496-9DF600D2B452}"/>
              </a:ext>
            </a:extLst>
          </p:cNvPr>
          <p:cNvSpPr/>
          <p:nvPr/>
        </p:nvSpPr>
        <p:spPr>
          <a:xfrm>
            <a:off x="5170963" y="844969"/>
            <a:ext cx="1654953" cy="45719"/>
          </a:xfrm>
          <a:prstGeom prst="rect">
            <a:avLst/>
          </a:prstGeom>
          <a:solidFill>
            <a:srgbClr val="001749"/>
          </a:solidFill>
          <a:ln>
            <a:solidFill>
              <a:srgbClr val="0017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257438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30A9A4-9F30-E3EA-9B78-8E0E7C9C284E}"/>
            </a:ext>
          </a:extLst>
        </p:cNvPr>
        <p:cNvGrpSpPr/>
        <p:nvPr/>
      </p:nvGrpSpPr>
      <p:grpSpPr>
        <a:xfrm>
          <a:off x="0" y="0"/>
          <a:ext cx="0" cy="0"/>
          <a:chOff x="0" y="0"/>
          <a:chExt cx="0" cy="0"/>
        </a:xfrm>
      </p:grpSpPr>
      <p:sp>
        <p:nvSpPr>
          <p:cNvPr id="4" name="Título 1">
            <a:extLst>
              <a:ext uri="{FF2B5EF4-FFF2-40B4-BE49-F238E27FC236}">
                <a16:creationId xmlns:a16="http://schemas.microsoft.com/office/drawing/2014/main" id="{ACB7B74C-E1F0-070F-FCEF-E46DC2B0185D}"/>
              </a:ext>
            </a:extLst>
          </p:cNvPr>
          <p:cNvSpPr>
            <a:spLocks noGrp="1"/>
          </p:cNvSpPr>
          <p:nvPr>
            <p:ph type="title"/>
          </p:nvPr>
        </p:nvSpPr>
        <p:spPr>
          <a:xfrm>
            <a:off x="2727899" y="2610735"/>
            <a:ext cx="8421845" cy="1053270"/>
          </a:xfrm>
        </p:spPr>
        <p:txBody>
          <a:bodyPr>
            <a:normAutofit fontScale="90000"/>
          </a:bodyPr>
          <a:lstStyle/>
          <a:p>
            <a:r>
              <a:rPr lang="en-US" dirty="0">
                <a:latin typeface="Roboto Slab"/>
                <a:ea typeface="Roboto Slab"/>
                <a:cs typeface="Roboto Slab"/>
              </a:rPr>
              <a:t>Value-Based Care  Roles</a:t>
            </a:r>
          </a:p>
        </p:txBody>
      </p:sp>
      <p:grpSp>
        <p:nvGrpSpPr>
          <p:cNvPr id="5" name="Grupo 4">
            <a:extLst>
              <a:ext uri="{FF2B5EF4-FFF2-40B4-BE49-F238E27FC236}">
                <a16:creationId xmlns:a16="http://schemas.microsoft.com/office/drawing/2014/main" id="{6B75B287-773E-63DC-AB7D-C46C15DE3E53}"/>
              </a:ext>
            </a:extLst>
          </p:cNvPr>
          <p:cNvGrpSpPr/>
          <p:nvPr/>
        </p:nvGrpSpPr>
        <p:grpSpPr>
          <a:xfrm>
            <a:off x="1804931" y="2905976"/>
            <a:ext cx="630962" cy="650936"/>
            <a:chOff x="6510121" y="2757023"/>
            <a:chExt cx="1108677" cy="1108677"/>
          </a:xfrm>
        </p:grpSpPr>
        <p:sp>
          <p:nvSpPr>
            <p:cNvPr id="6" name="Elipse 5">
              <a:extLst>
                <a:ext uri="{FF2B5EF4-FFF2-40B4-BE49-F238E27FC236}">
                  <a16:creationId xmlns:a16="http://schemas.microsoft.com/office/drawing/2014/main" id="{EF284593-6543-2EF2-06B5-6EE70FE56020}"/>
                </a:ext>
              </a:extLst>
            </p:cNvPr>
            <p:cNvSpPr/>
            <p:nvPr/>
          </p:nvSpPr>
          <p:spPr>
            <a:xfrm>
              <a:off x="6510121" y="2757023"/>
              <a:ext cx="1108677" cy="1108677"/>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HN"/>
            </a:p>
          </p:txBody>
        </p:sp>
        <p:pic>
          <p:nvPicPr>
            <p:cNvPr id="7" name="Imagen 6">
              <a:extLst>
                <a:ext uri="{FF2B5EF4-FFF2-40B4-BE49-F238E27FC236}">
                  <a16:creationId xmlns:a16="http://schemas.microsoft.com/office/drawing/2014/main" id="{29F25968-0490-B2D8-44A6-D6B129CB16EE}"/>
                </a:ext>
              </a:extLst>
            </p:cNvPr>
            <p:cNvPicPr>
              <a:picLocks noChangeAspect="1"/>
            </p:cNvPicPr>
            <p:nvPr/>
          </p:nvPicPr>
          <p:blipFill>
            <a:blip r:embed="rId2"/>
            <a:stretch>
              <a:fillRect/>
            </a:stretch>
          </p:blipFill>
          <p:spPr>
            <a:xfrm>
              <a:off x="6568386" y="2807502"/>
              <a:ext cx="992145" cy="1007718"/>
            </a:xfrm>
            <a:prstGeom prst="rect">
              <a:avLst/>
            </a:prstGeom>
          </p:spPr>
        </p:pic>
      </p:grpSp>
    </p:spTree>
    <p:extLst>
      <p:ext uri="{BB962C8B-B14F-4D97-AF65-F5344CB8AC3E}">
        <p14:creationId xmlns:p14="http://schemas.microsoft.com/office/powerpoint/2010/main" val="5746669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80000"/>
            <a:lum/>
          </a:blip>
          <a:srcRect/>
          <a:stretch>
            <a:fillRect/>
          </a:stretch>
        </a:blip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0F2CF03-1F2B-8DB3-22DC-4EC51E4B92B2}"/>
              </a:ext>
            </a:extLst>
          </p:cNvPr>
          <p:cNvSpPr txBox="1"/>
          <p:nvPr/>
        </p:nvSpPr>
        <p:spPr>
          <a:xfrm>
            <a:off x="1363362" y="831408"/>
            <a:ext cx="9465275" cy="523220"/>
          </a:xfrm>
          <a:prstGeom prst="rect">
            <a:avLst/>
          </a:prstGeom>
          <a:noFill/>
        </p:spPr>
        <p:txBody>
          <a:bodyPr wrap="square" rtlCol="0">
            <a:spAutoFit/>
          </a:bodyPr>
          <a:lstStyle/>
          <a:p>
            <a:pPr algn="ctr"/>
            <a:r>
              <a:rPr lang="es-HN" sz="2800" b="1" dirty="0">
                <a:solidFill>
                  <a:srgbClr val="001749"/>
                </a:solidFill>
                <a:latin typeface="Roboto Slab" pitchFamily="2" charset="0"/>
                <a:ea typeface="Roboto Slab" pitchFamily="2" charset="0"/>
              </a:rPr>
              <a:t>Value Base Care</a:t>
            </a:r>
          </a:p>
        </p:txBody>
      </p:sp>
      <p:sp>
        <p:nvSpPr>
          <p:cNvPr id="4" name="Elipse 3">
            <a:extLst>
              <a:ext uri="{FF2B5EF4-FFF2-40B4-BE49-F238E27FC236}">
                <a16:creationId xmlns:a16="http://schemas.microsoft.com/office/drawing/2014/main" id="{E68DB118-AB21-DA0D-FADF-6BC1CEF976F9}"/>
              </a:ext>
            </a:extLst>
          </p:cNvPr>
          <p:cNvSpPr/>
          <p:nvPr/>
        </p:nvSpPr>
        <p:spPr>
          <a:xfrm>
            <a:off x="4134364" y="2140979"/>
            <a:ext cx="1124465" cy="1124465"/>
          </a:xfrm>
          <a:prstGeom prst="ellipse">
            <a:avLst/>
          </a:prstGeom>
          <a:noFill/>
          <a:ln w="57150">
            <a:solidFill>
              <a:srgbClr val="0017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HN">
              <a:solidFill>
                <a:srgbClr val="001749"/>
              </a:solidFill>
            </a:endParaRPr>
          </a:p>
        </p:txBody>
      </p:sp>
      <p:sp>
        <p:nvSpPr>
          <p:cNvPr id="5" name="Elipse 4">
            <a:extLst>
              <a:ext uri="{FF2B5EF4-FFF2-40B4-BE49-F238E27FC236}">
                <a16:creationId xmlns:a16="http://schemas.microsoft.com/office/drawing/2014/main" id="{2E4348BD-A411-0C5F-1CA4-7E2B7571E409}"/>
              </a:ext>
            </a:extLst>
          </p:cNvPr>
          <p:cNvSpPr/>
          <p:nvPr/>
        </p:nvSpPr>
        <p:spPr>
          <a:xfrm>
            <a:off x="6476999" y="2140978"/>
            <a:ext cx="1124465" cy="1124465"/>
          </a:xfrm>
          <a:prstGeom prst="ellipse">
            <a:avLst/>
          </a:prstGeom>
          <a:noFill/>
          <a:ln w="57150">
            <a:solidFill>
              <a:srgbClr val="0017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HN">
              <a:solidFill>
                <a:srgbClr val="001749"/>
              </a:solidFill>
            </a:endParaRPr>
          </a:p>
        </p:txBody>
      </p:sp>
      <p:sp>
        <p:nvSpPr>
          <p:cNvPr id="6" name="Elipse 5">
            <a:extLst>
              <a:ext uri="{FF2B5EF4-FFF2-40B4-BE49-F238E27FC236}">
                <a16:creationId xmlns:a16="http://schemas.microsoft.com/office/drawing/2014/main" id="{A6618883-4317-2D30-2CD4-3DA7FD185192}"/>
              </a:ext>
            </a:extLst>
          </p:cNvPr>
          <p:cNvSpPr/>
          <p:nvPr/>
        </p:nvSpPr>
        <p:spPr>
          <a:xfrm>
            <a:off x="9032788" y="2140977"/>
            <a:ext cx="1124465" cy="1124465"/>
          </a:xfrm>
          <a:prstGeom prst="ellipse">
            <a:avLst/>
          </a:prstGeom>
          <a:noFill/>
          <a:ln w="57150">
            <a:solidFill>
              <a:srgbClr val="0017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HN">
              <a:solidFill>
                <a:srgbClr val="001749"/>
              </a:solidFill>
            </a:endParaRPr>
          </a:p>
        </p:txBody>
      </p:sp>
      <p:pic>
        <p:nvPicPr>
          <p:cNvPr id="8" name="Gráfico 7" descr="Birrete">
            <a:extLst>
              <a:ext uri="{FF2B5EF4-FFF2-40B4-BE49-F238E27FC236}">
                <a16:creationId xmlns:a16="http://schemas.microsoft.com/office/drawing/2014/main" id="{FC206889-B2A6-DF6A-4FEA-83C2C3CFA29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900880" y="2246009"/>
            <a:ext cx="914400" cy="914400"/>
          </a:xfrm>
          <a:prstGeom prst="rect">
            <a:avLst/>
          </a:prstGeom>
        </p:spPr>
      </p:pic>
      <p:sp>
        <p:nvSpPr>
          <p:cNvPr id="11" name="Elipse 10">
            <a:extLst>
              <a:ext uri="{FF2B5EF4-FFF2-40B4-BE49-F238E27FC236}">
                <a16:creationId xmlns:a16="http://schemas.microsoft.com/office/drawing/2014/main" id="{7C265740-1E38-D153-FB66-72C1EC713F1F}"/>
              </a:ext>
            </a:extLst>
          </p:cNvPr>
          <p:cNvSpPr/>
          <p:nvPr/>
        </p:nvSpPr>
        <p:spPr>
          <a:xfrm>
            <a:off x="1788125" y="2140976"/>
            <a:ext cx="1124465" cy="1124465"/>
          </a:xfrm>
          <a:prstGeom prst="ellipse">
            <a:avLst/>
          </a:prstGeom>
          <a:noFill/>
          <a:ln w="57150">
            <a:solidFill>
              <a:srgbClr val="0017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HN">
              <a:solidFill>
                <a:srgbClr val="001749"/>
              </a:solidFill>
            </a:endParaRPr>
          </a:p>
        </p:txBody>
      </p:sp>
      <p:pic>
        <p:nvPicPr>
          <p:cNvPr id="13" name="Gráfico 12" descr="Maletín">
            <a:extLst>
              <a:ext uri="{FF2B5EF4-FFF2-40B4-BE49-F238E27FC236}">
                <a16:creationId xmlns:a16="http://schemas.microsoft.com/office/drawing/2014/main" id="{08CA39CA-929E-E0EF-D489-1555DFB3A5E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343914" y="2350263"/>
            <a:ext cx="717465" cy="717465"/>
          </a:xfrm>
          <a:prstGeom prst="rect">
            <a:avLst/>
          </a:prstGeom>
        </p:spPr>
      </p:pic>
      <p:pic>
        <p:nvPicPr>
          <p:cNvPr id="15" name="Gráfico 14" descr="Lluvia de ideas de grupo">
            <a:extLst>
              <a:ext uri="{FF2B5EF4-FFF2-40B4-BE49-F238E27FC236}">
                <a16:creationId xmlns:a16="http://schemas.microsoft.com/office/drawing/2014/main" id="{BDA977D3-927F-521F-4582-D4977C0D1B3B}"/>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649478" y="2283080"/>
            <a:ext cx="800102" cy="800102"/>
          </a:xfrm>
          <a:prstGeom prst="rect">
            <a:avLst/>
          </a:prstGeom>
        </p:spPr>
      </p:pic>
      <p:pic>
        <p:nvPicPr>
          <p:cNvPr id="19" name="Gráfico 18" descr="Diagrama de flujo circular">
            <a:extLst>
              <a:ext uri="{FF2B5EF4-FFF2-40B4-BE49-F238E27FC236}">
                <a16:creationId xmlns:a16="http://schemas.microsoft.com/office/drawing/2014/main" id="{34CB42EC-4C6D-5F0F-0242-5AA9C16DEE11}"/>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9187247" y="2283080"/>
            <a:ext cx="846439" cy="846439"/>
          </a:xfrm>
          <a:prstGeom prst="rect">
            <a:avLst/>
          </a:prstGeom>
        </p:spPr>
      </p:pic>
      <p:cxnSp>
        <p:nvCxnSpPr>
          <p:cNvPr id="21" name="Conector recto 20">
            <a:extLst>
              <a:ext uri="{FF2B5EF4-FFF2-40B4-BE49-F238E27FC236}">
                <a16:creationId xmlns:a16="http://schemas.microsoft.com/office/drawing/2014/main" id="{4FCBA438-007B-88B7-0807-B06593EB808B}"/>
              </a:ext>
            </a:extLst>
          </p:cNvPr>
          <p:cNvCxnSpPr>
            <a:cxnSpLocks/>
            <a:stCxn id="11" idx="4"/>
          </p:cNvCxnSpPr>
          <p:nvPr/>
        </p:nvCxnSpPr>
        <p:spPr>
          <a:xfrm flipH="1">
            <a:off x="2350357" y="3265441"/>
            <a:ext cx="1" cy="654912"/>
          </a:xfrm>
          <a:prstGeom prst="line">
            <a:avLst/>
          </a:prstGeom>
          <a:ln w="38100">
            <a:solidFill>
              <a:srgbClr val="001749"/>
            </a:solidFill>
          </a:ln>
        </p:spPr>
        <p:style>
          <a:lnRef idx="1">
            <a:schemeClr val="accent1"/>
          </a:lnRef>
          <a:fillRef idx="0">
            <a:schemeClr val="accent1"/>
          </a:fillRef>
          <a:effectRef idx="0">
            <a:schemeClr val="accent1"/>
          </a:effectRef>
          <a:fontRef idx="minor">
            <a:schemeClr val="tx1"/>
          </a:fontRef>
        </p:style>
      </p:cxnSp>
      <p:cxnSp>
        <p:nvCxnSpPr>
          <p:cNvPr id="22" name="Conector recto 21">
            <a:extLst>
              <a:ext uri="{FF2B5EF4-FFF2-40B4-BE49-F238E27FC236}">
                <a16:creationId xmlns:a16="http://schemas.microsoft.com/office/drawing/2014/main" id="{AF99B5B0-DDB5-3EC4-0746-9B7E79DEBE11}"/>
              </a:ext>
            </a:extLst>
          </p:cNvPr>
          <p:cNvCxnSpPr/>
          <p:nvPr/>
        </p:nvCxnSpPr>
        <p:spPr>
          <a:xfrm flipH="1">
            <a:off x="4696596" y="3277012"/>
            <a:ext cx="1" cy="654912"/>
          </a:xfrm>
          <a:prstGeom prst="line">
            <a:avLst/>
          </a:prstGeom>
          <a:ln w="38100">
            <a:solidFill>
              <a:srgbClr val="001749"/>
            </a:solidFill>
          </a:ln>
        </p:spPr>
        <p:style>
          <a:lnRef idx="1">
            <a:schemeClr val="accent1"/>
          </a:lnRef>
          <a:fillRef idx="0">
            <a:schemeClr val="accent1"/>
          </a:fillRef>
          <a:effectRef idx="0">
            <a:schemeClr val="accent1"/>
          </a:effectRef>
          <a:fontRef idx="minor">
            <a:schemeClr val="tx1"/>
          </a:fontRef>
        </p:style>
      </p:cxnSp>
      <p:cxnSp>
        <p:nvCxnSpPr>
          <p:cNvPr id="23" name="Conector recto 22">
            <a:extLst>
              <a:ext uri="{FF2B5EF4-FFF2-40B4-BE49-F238E27FC236}">
                <a16:creationId xmlns:a16="http://schemas.microsoft.com/office/drawing/2014/main" id="{8D93896F-6C74-7B08-A20B-B3C9D72B45D2}"/>
              </a:ext>
            </a:extLst>
          </p:cNvPr>
          <p:cNvCxnSpPr/>
          <p:nvPr/>
        </p:nvCxnSpPr>
        <p:spPr>
          <a:xfrm flipH="1">
            <a:off x="7042835" y="3288583"/>
            <a:ext cx="1" cy="654912"/>
          </a:xfrm>
          <a:prstGeom prst="line">
            <a:avLst/>
          </a:prstGeom>
          <a:ln w="38100">
            <a:solidFill>
              <a:srgbClr val="001749"/>
            </a:solidFill>
          </a:ln>
        </p:spPr>
        <p:style>
          <a:lnRef idx="1">
            <a:schemeClr val="accent1"/>
          </a:lnRef>
          <a:fillRef idx="0">
            <a:schemeClr val="accent1"/>
          </a:fillRef>
          <a:effectRef idx="0">
            <a:schemeClr val="accent1"/>
          </a:effectRef>
          <a:fontRef idx="minor">
            <a:schemeClr val="tx1"/>
          </a:fontRef>
        </p:style>
      </p:cxnSp>
      <p:cxnSp>
        <p:nvCxnSpPr>
          <p:cNvPr id="24" name="Conector recto 23">
            <a:extLst>
              <a:ext uri="{FF2B5EF4-FFF2-40B4-BE49-F238E27FC236}">
                <a16:creationId xmlns:a16="http://schemas.microsoft.com/office/drawing/2014/main" id="{DEEBAA2C-6295-AC1B-C5A7-E1B773693668}"/>
              </a:ext>
            </a:extLst>
          </p:cNvPr>
          <p:cNvCxnSpPr/>
          <p:nvPr/>
        </p:nvCxnSpPr>
        <p:spPr>
          <a:xfrm flipH="1">
            <a:off x="9620762" y="3265441"/>
            <a:ext cx="1" cy="654912"/>
          </a:xfrm>
          <a:prstGeom prst="line">
            <a:avLst/>
          </a:prstGeom>
          <a:ln w="38100">
            <a:solidFill>
              <a:srgbClr val="001749"/>
            </a:solidFill>
          </a:ln>
        </p:spPr>
        <p:style>
          <a:lnRef idx="1">
            <a:schemeClr val="accent1"/>
          </a:lnRef>
          <a:fillRef idx="0">
            <a:schemeClr val="accent1"/>
          </a:fillRef>
          <a:effectRef idx="0">
            <a:schemeClr val="accent1"/>
          </a:effectRef>
          <a:fontRef idx="minor">
            <a:schemeClr val="tx1"/>
          </a:fontRef>
        </p:style>
      </p:cxnSp>
      <p:sp>
        <p:nvSpPr>
          <p:cNvPr id="25" name="CuadroTexto 24">
            <a:extLst>
              <a:ext uri="{FF2B5EF4-FFF2-40B4-BE49-F238E27FC236}">
                <a16:creationId xmlns:a16="http://schemas.microsoft.com/office/drawing/2014/main" id="{72741288-141C-D4D6-4A32-9C35B5BC87DA}"/>
              </a:ext>
            </a:extLst>
          </p:cNvPr>
          <p:cNvSpPr txBox="1"/>
          <p:nvPr/>
        </p:nvSpPr>
        <p:spPr>
          <a:xfrm>
            <a:off x="1363362" y="4031564"/>
            <a:ext cx="2071816" cy="646331"/>
          </a:xfrm>
          <a:prstGeom prst="rect">
            <a:avLst/>
          </a:prstGeom>
          <a:noFill/>
        </p:spPr>
        <p:txBody>
          <a:bodyPr wrap="square" rtlCol="0">
            <a:spAutoFit/>
          </a:bodyPr>
          <a:lstStyle/>
          <a:p>
            <a:pPr algn="ctr"/>
            <a:r>
              <a:rPr lang="es-HN" dirty="0" err="1">
                <a:solidFill>
                  <a:srgbClr val="001749"/>
                </a:solidFill>
              </a:rPr>
              <a:t>Chronic</a:t>
            </a:r>
            <a:r>
              <a:rPr lang="es-HN" dirty="0">
                <a:solidFill>
                  <a:srgbClr val="001749"/>
                </a:solidFill>
              </a:rPr>
              <a:t> Care Management</a:t>
            </a:r>
          </a:p>
        </p:txBody>
      </p:sp>
      <p:sp>
        <p:nvSpPr>
          <p:cNvPr id="26" name="CuadroTexto 25">
            <a:extLst>
              <a:ext uri="{FF2B5EF4-FFF2-40B4-BE49-F238E27FC236}">
                <a16:creationId xmlns:a16="http://schemas.microsoft.com/office/drawing/2014/main" id="{8BD73297-D6CC-577C-2956-C082533CC02E}"/>
              </a:ext>
            </a:extLst>
          </p:cNvPr>
          <p:cNvSpPr txBox="1"/>
          <p:nvPr/>
        </p:nvSpPr>
        <p:spPr>
          <a:xfrm>
            <a:off x="3660688" y="4031564"/>
            <a:ext cx="2071816" cy="646331"/>
          </a:xfrm>
          <a:prstGeom prst="rect">
            <a:avLst/>
          </a:prstGeom>
          <a:noFill/>
        </p:spPr>
        <p:txBody>
          <a:bodyPr wrap="square" rtlCol="0">
            <a:spAutoFit/>
          </a:bodyPr>
          <a:lstStyle/>
          <a:p>
            <a:pPr algn="ctr"/>
            <a:r>
              <a:rPr lang="es-HN" dirty="0">
                <a:solidFill>
                  <a:srgbClr val="001749"/>
                </a:solidFill>
              </a:rPr>
              <a:t>Remote </a:t>
            </a:r>
            <a:r>
              <a:rPr lang="es-HN" dirty="0" err="1">
                <a:solidFill>
                  <a:srgbClr val="001749"/>
                </a:solidFill>
              </a:rPr>
              <a:t>Patient</a:t>
            </a:r>
            <a:r>
              <a:rPr lang="es-HN" dirty="0">
                <a:solidFill>
                  <a:srgbClr val="001749"/>
                </a:solidFill>
              </a:rPr>
              <a:t> </a:t>
            </a:r>
            <a:r>
              <a:rPr lang="es-HN" dirty="0" err="1">
                <a:solidFill>
                  <a:srgbClr val="001749"/>
                </a:solidFill>
              </a:rPr>
              <a:t>Monitoring</a:t>
            </a:r>
            <a:r>
              <a:rPr lang="es-HN" dirty="0">
                <a:solidFill>
                  <a:srgbClr val="001749"/>
                </a:solidFill>
              </a:rPr>
              <a:t> </a:t>
            </a:r>
          </a:p>
        </p:txBody>
      </p:sp>
      <p:sp>
        <p:nvSpPr>
          <p:cNvPr id="27" name="CuadroTexto 26">
            <a:extLst>
              <a:ext uri="{FF2B5EF4-FFF2-40B4-BE49-F238E27FC236}">
                <a16:creationId xmlns:a16="http://schemas.microsoft.com/office/drawing/2014/main" id="{6EA54A3E-4706-1EC3-5D1F-2D535A8BE25C}"/>
              </a:ext>
            </a:extLst>
          </p:cNvPr>
          <p:cNvSpPr txBox="1"/>
          <p:nvPr/>
        </p:nvSpPr>
        <p:spPr>
          <a:xfrm>
            <a:off x="6013621" y="4031564"/>
            <a:ext cx="2071816" cy="369332"/>
          </a:xfrm>
          <a:prstGeom prst="rect">
            <a:avLst/>
          </a:prstGeom>
          <a:noFill/>
        </p:spPr>
        <p:txBody>
          <a:bodyPr wrap="square" rtlCol="0">
            <a:spAutoFit/>
          </a:bodyPr>
          <a:lstStyle/>
          <a:p>
            <a:pPr algn="ctr"/>
            <a:r>
              <a:rPr lang="es-HN" dirty="0" err="1">
                <a:solidFill>
                  <a:srgbClr val="001749"/>
                </a:solidFill>
              </a:rPr>
              <a:t>Risk</a:t>
            </a:r>
            <a:r>
              <a:rPr lang="es-HN" dirty="0">
                <a:solidFill>
                  <a:srgbClr val="001749"/>
                </a:solidFill>
              </a:rPr>
              <a:t> </a:t>
            </a:r>
            <a:r>
              <a:rPr lang="es-HN" dirty="0" err="1">
                <a:solidFill>
                  <a:srgbClr val="001749"/>
                </a:solidFill>
              </a:rPr>
              <a:t>Adjustment</a:t>
            </a:r>
            <a:endParaRPr lang="es-HN" dirty="0">
              <a:solidFill>
                <a:srgbClr val="001749"/>
              </a:solidFill>
            </a:endParaRPr>
          </a:p>
        </p:txBody>
      </p:sp>
      <p:sp>
        <p:nvSpPr>
          <p:cNvPr id="28" name="CuadroTexto 27">
            <a:extLst>
              <a:ext uri="{FF2B5EF4-FFF2-40B4-BE49-F238E27FC236}">
                <a16:creationId xmlns:a16="http://schemas.microsoft.com/office/drawing/2014/main" id="{7359951F-9EB7-DB28-BD92-CDE3193C8828}"/>
              </a:ext>
            </a:extLst>
          </p:cNvPr>
          <p:cNvSpPr txBox="1"/>
          <p:nvPr/>
        </p:nvSpPr>
        <p:spPr>
          <a:xfrm>
            <a:off x="8584854" y="4010112"/>
            <a:ext cx="2071816" cy="369332"/>
          </a:xfrm>
          <a:prstGeom prst="rect">
            <a:avLst/>
          </a:prstGeom>
          <a:noFill/>
        </p:spPr>
        <p:txBody>
          <a:bodyPr wrap="square" rtlCol="0">
            <a:spAutoFit/>
          </a:bodyPr>
          <a:lstStyle/>
          <a:p>
            <a:pPr algn="ctr"/>
            <a:r>
              <a:rPr lang="es-HN" dirty="0">
                <a:solidFill>
                  <a:srgbClr val="001749"/>
                </a:solidFill>
              </a:rPr>
              <a:t>Case Management</a:t>
            </a:r>
          </a:p>
        </p:txBody>
      </p:sp>
      <p:grpSp>
        <p:nvGrpSpPr>
          <p:cNvPr id="29" name="Grupo 28">
            <a:extLst>
              <a:ext uri="{FF2B5EF4-FFF2-40B4-BE49-F238E27FC236}">
                <a16:creationId xmlns:a16="http://schemas.microsoft.com/office/drawing/2014/main" id="{71C9A921-C207-E862-8805-1009EC57A6D8}"/>
              </a:ext>
            </a:extLst>
          </p:cNvPr>
          <p:cNvGrpSpPr/>
          <p:nvPr/>
        </p:nvGrpSpPr>
        <p:grpSpPr>
          <a:xfrm>
            <a:off x="5258829" y="6178378"/>
            <a:ext cx="2928552" cy="441451"/>
            <a:chOff x="1786088" y="6078850"/>
            <a:chExt cx="2928552" cy="441451"/>
          </a:xfrm>
        </p:grpSpPr>
        <p:sp>
          <p:nvSpPr>
            <p:cNvPr id="30" name="CuadroTexto 29">
              <a:extLst>
                <a:ext uri="{FF2B5EF4-FFF2-40B4-BE49-F238E27FC236}">
                  <a16:creationId xmlns:a16="http://schemas.microsoft.com/office/drawing/2014/main" id="{A989C575-2122-065F-BA20-8DD4E714158E}"/>
                </a:ext>
              </a:extLst>
            </p:cNvPr>
            <p:cNvSpPr txBox="1"/>
            <p:nvPr/>
          </p:nvSpPr>
          <p:spPr>
            <a:xfrm>
              <a:off x="1786088" y="6114909"/>
              <a:ext cx="2928552" cy="369332"/>
            </a:xfrm>
            <a:prstGeom prst="rect">
              <a:avLst/>
            </a:prstGeom>
            <a:noFill/>
          </p:spPr>
          <p:txBody>
            <a:bodyPr wrap="square" rtlCol="0">
              <a:spAutoFit/>
            </a:bodyPr>
            <a:lstStyle/>
            <a:p>
              <a:r>
                <a:rPr lang="es-HN" dirty="0">
                  <a:solidFill>
                    <a:srgbClr val="00969C"/>
                  </a:solidFill>
                  <a:latin typeface="Inter Medium" panose="02000503000000020004" pitchFamily="2" charset="0"/>
                  <a:ea typeface="Inter Medium" panose="02000503000000020004" pitchFamily="2" charset="0"/>
                </a:rPr>
                <a:t>www.eleosvhs.com</a:t>
              </a:r>
            </a:p>
          </p:txBody>
        </p:sp>
        <p:pic>
          <p:nvPicPr>
            <p:cNvPr id="31" name="Imagen 30">
              <a:extLst>
                <a:ext uri="{FF2B5EF4-FFF2-40B4-BE49-F238E27FC236}">
                  <a16:creationId xmlns:a16="http://schemas.microsoft.com/office/drawing/2014/main" id="{37675225-D7F5-40F8-1821-49E562A57A09}"/>
                </a:ext>
              </a:extLst>
            </p:cNvPr>
            <p:cNvPicPr>
              <a:picLocks noChangeAspect="1"/>
            </p:cNvPicPr>
            <p:nvPr/>
          </p:nvPicPr>
          <p:blipFill>
            <a:blip r:embed="rId12"/>
            <a:stretch>
              <a:fillRect/>
            </a:stretch>
          </p:blipFill>
          <p:spPr>
            <a:xfrm rot="20877273">
              <a:off x="3761562" y="6078850"/>
              <a:ext cx="434629" cy="441451"/>
            </a:xfrm>
            <a:prstGeom prst="rect">
              <a:avLst/>
            </a:prstGeom>
          </p:spPr>
        </p:pic>
      </p:grpSp>
      <p:sp>
        <p:nvSpPr>
          <p:cNvPr id="3" name="Rectángulo 2">
            <a:extLst>
              <a:ext uri="{FF2B5EF4-FFF2-40B4-BE49-F238E27FC236}">
                <a16:creationId xmlns:a16="http://schemas.microsoft.com/office/drawing/2014/main" id="{61049231-B45F-7669-13B8-BCCE67C10769}"/>
              </a:ext>
            </a:extLst>
          </p:cNvPr>
          <p:cNvSpPr/>
          <p:nvPr/>
        </p:nvSpPr>
        <p:spPr>
          <a:xfrm flipV="1">
            <a:off x="2890473" y="1156675"/>
            <a:ext cx="1216090" cy="45719"/>
          </a:xfrm>
          <a:prstGeom prst="rect">
            <a:avLst/>
          </a:prstGeom>
          <a:solidFill>
            <a:srgbClr val="F09327"/>
          </a:solidFill>
          <a:ln>
            <a:solidFill>
              <a:srgbClr val="F0932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F09327"/>
              </a:solidFill>
            </a:endParaRPr>
          </a:p>
        </p:txBody>
      </p:sp>
      <p:sp>
        <p:nvSpPr>
          <p:cNvPr id="7" name="Rectángulo 6">
            <a:extLst>
              <a:ext uri="{FF2B5EF4-FFF2-40B4-BE49-F238E27FC236}">
                <a16:creationId xmlns:a16="http://schemas.microsoft.com/office/drawing/2014/main" id="{17C0D72C-F0E2-67F7-D671-823CD6690C94}"/>
              </a:ext>
            </a:extLst>
          </p:cNvPr>
          <p:cNvSpPr/>
          <p:nvPr/>
        </p:nvSpPr>
        <p:spPr>
          <a:xfrm flipV="1">
            <a:off x="8085437" y="1156675"/>
            <a:ext cx="1216090" cy="45719"/>
          </a:xfrm>
          <a:prstGeom prst="rect">
            <a:avLst/>
          </a:prstGeom>
          <a:solidFill>
            <a:srgbClr val="F09327"/>
          </a:solidFill>
          <a:ln>
            <a:solidFill>
              <a:srgbClr val="F0932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44615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E5727F0-666C-1F3C-40A7-391CC598D034}"/>
              </a:ext>
            </a:extLst>
          </p:cNvPr>
          <p:cNvSpPr>
            <a:spLocks noGrp="1"/>
          </p:cNvSpPr>
          <p:nvPr>
            <p:ph type="title"/>
          </p:nvPr>
        </p:nvSpPr>
        <p:spPr>
          <a:xfrm>
            <a:off x="838199" y="2172865"/>
            <a:ext cx="10515599" cy="771322"/>
          </a:xfrm>
        </p:spPr>
        <p:txBody>
          <a:bodyPr>
            <a:normAutofit/>
          </a:bodyPr>
          <a:lstStyle/>
          <a:p>
            <a:pPr algn="ctr"/>
            <a:r>
              <a:rPr lang="en-US" sz="2400" dirty="0">
                <a:solidFill>
                  <a:srgbClr val="001749"/>
                </a:solidFill>
              </a:rPr>
              <a:t>ELEOS Primary Products</a:t>
            </a:r>
          </a:p>
        </p:txBody>
      </p:sp>
      <p:sp>
        <p:nvSpPr>
          <p:cNvPr id="4" name="Content Placeholder 3">
            <a:extLst>
              <a:ext uri="{FF2B5EF4-FFF2-40B4-BE49-F238E27FC236}">
                <a16:creationId xmlns:a16="http://schemas.microsoft.com/office/drawing/2014/main" id="{24773992-30D1-C84B-75DB-561DD85759CB}"/>
              </a:ext>
            </a:extLst>
          </p:cNvPr>
          <p:cNvSpPr>
            <a:spLocks noGrp="1"/>
          </p:cNvSpPr>
          <p:nvPr>
            <p:ph idx="1"/>
          </p:nvPr>
        </p:nvSpPr>
        <p:spPr>
          <a:xfrm>
            <a:off x="4251604" y="3154292"/>
            <a:ext cx="4009055" cy="1143541"/>
          </a:xfrm>
        </p:spPr>
        <p:txBody>
          <a:bodyPr/>
          <a:lstStyle/>
          <a:p>
            <a:r>
              <a:rPr lang="en-US" sz="1800" dirty="0"/>
              <a:t>Clinical Support Roles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1749"/>
                </a:solidFill>
                <a:effectLst/>
                <a:uLnTx/>
                <a:uFillTx/>
                <a:latin typeface="Inter" panose="02000503000000020004" pitchFamily="2" charset="0"/>
                <a:cs typeface="+mn-cs"/>
              </a:rPr>
              <a:t>Virtual Care Optimiz</a:t>
            </a:r>
            <a:r>
              <a:rPr lang="en-US" sz="1600" dirty="0"/>
              <a:t>er (VCO) Scribe</a:t>
            </a:r>
            <a:endParaRPr kumimoji="0" lang="en-US" sz="1600" b="0" i="0" u="none" strike="noStrike" kern="1200" cap="none" spc="0" normalizeH="0" baseline="0" noProof="0" dirty="0">
              <a:ln>
                <a:noFill/>
              </a:ln>
              <a:solidFill>
                <a:srgbClr val="001749"/>
              </a:solidFill>
              <a:effectLst/>
              <a:uLnTx/>
              <a:uFillTx/>
              <a:latin typeface="Inter" panose="02000503000000020004" pitchFamily="2" charset="0"/>
              <a:cs typeface="+mn-cs"/>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sz="1600" dirty="0"/>
              <a:t>Virtual Medical Assistant (VMA)</a:t>
            </a:r>
            <a:endParaRPr kumimoji="0" lang="en-US" sz="1600" b="0" i="0" u="none" strike="noStrike" kern="1200" cap="none" spc="0" normalizeH="0" baseline="0" noProof="0" dirty="0">
              <a:ln>
                <a:noFill/>
              </a:ln>
              <a:solidFill>
                <a:srgbClr val="001749"/>
              </a:solidFill>
              <a:effectLst/>
              <a:uLnTx/>
              <a:uFillTx/>
              <a:latin typeface="Inter" panose="02000503000000020004" pitchFamily="2" charset="0"/>
              <a:cs typeface="+mn-cs"/>
            </a:endParaRPr>
          </a:p>
          <a:p>
            <a:endParaRPr lang="en-US" sz="1800" dirty="0"/>
          </a:p>
        </p:txBody>
      </p:sp>
      <p:sp>
        <p:nvSpPr>
          <p:cNvPr id="5" name="Content Placeholder 3">
            <a:extLst>
              <a:ext uri="{FF2B5EF4-FFF2-40B4-BE49-F238E27FC236}">
                <a16:creationId xmlns:a16="http://schemas.microsoft.com/office/drawing/2014/main" id="{D8A7C20B-2EAF-1501-BCCE-27154AA71503}"/>
              </a:ext>
            </a:extLst>
          </p:cNvPr>
          <p:cNvSpPr txBox="1">
            <a:spLocks/>
          </p:cNvSpPr>
          <p:nvPr/>
        </p:nvSpPr>
        <p:spPr>
          <a:xfrm>
            <a:off x="8038958" y="3106717"/>
            <a:ext cx="4181264" cy="179324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b="1" i="0" kern="1200">
                <a:solidFill>
                  <a:srgbClr val="00969C"/>
                </a:solidFill>
                <a:latin typeface="Inter" panose="02000503000000020004" pitchFamily="2" charset="0"/>
                <a:ea typeface="Inter" panose="02000503000000020004"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001749"/>
                </a:solidFill>
                <a:latin typeface="Inter" panose="02000503000000020004" pitchFamily="2" charset="0"/>
                <a:ea typeface="Inter" panose="02000503000000020004"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001749"/>
                </a:solidFill>
                <a:latin typeface="Inter" panose="02000503000000020004" pitchFamily="2" charset="0"/>
                <a:ea typeface="Inter" panose="02000503000000020004"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001749"/>
                </a:solidFill>
                <a:latin typeface="Inter" panose="02000503000000020004" pitchFamily="2" charset="0"/>
                <a:ea typeface="Inter" panose="02000503000000020004"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001749"/>
                </a:solidFill>
                <a:latin typeface="Inter" panose="02000503000000020004" pitchFamily="2" charset="0"/>
                <a:ea typeface="Inter" panose="02000503000000020004"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1" i="0" u="none" strike="noStrike" kern="1200" cap="none" spc="0" normalizeH="0" baseline="0" noProof="0" dirty="0">
                <a:ln>
                  <a:noFill/>
                </a:ln>
                <a:solidFill>
                  <a:srgbClr val="00969C"/>
                </a:solidFill>
                <a:effectLst/>
                <a:uLnTx/>
                <a:uFillTx/>
                <a:latin typeface="Inter" panose="02000503000000020004" pitchFamily="2" charset="0"/>
                <a:cs typeface="+mn-cs"/>
              </a:rPr>
              <a:t>Value-Based Care Roles</a:t>
            </a:r>
          </a:p>
          <a:p>
            <a:pPr lvl="1">
              <a:spcBef>
                <a:spcPts val="1000"/>
              </a:spcBef>
              <a:defRPr/>
            </a:pPr>
            <a:r>
              <a:rPr lang="en-US" sz="1600" dirty="0"/>
              <a:t>Chronic Care Management</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1749"/>
                </a:solidFill>
                <a:effectLst/>
                <a:uLnTx/>
                <a:uFillTx/>
                <a:latin typeface="Inter" panose="02000503000000020004" pitchFamily="2" charset="0"/>
                <a:cs typeface="+mn-cs"/>
              </a:rPr>
              <a:t>Re</a:t>
            </a:r>
            <a:r>
              <a:rPr lang="en-US" sz="1600" dirty="0"/>
              <a:t>mote Patient Monitoring</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sz="1600" dirty="0"/>
              <a:t>Case Management</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1749"/>
                </a:solidFill>
                <a:effectLst/>
                <a:uLnTx/>
                <a:uFillTx/>
                <a:latin typeface="Inter" panose="02000503000000020004" pitchFamily="2" charset="0"/>
                <a:cs typeface="+mn-cs"/>
              </a:rPr>
              <a:t>Risk Adjustment</a:t>
            </a:r>
          </a:p>
        </p:txBody>
      </p:sp>
      <p:sp>
        <p:nvSpPr>
          <p:cNvPr id="7" name="Rectángulo redondeado 1">
            <a:extLst>
              <a:ext uri="{FF2B5EF4-FFF2-40B4-BE49-F238E27FC236}">
                <a16:creationId xmlns:a16="http://schemas.microsoft.com/office/drawing/2014/main" id="{E3C824D5-EF5B-DB54-C029-BDDF896BA65A}"/>
              </a:ext>
            </a:extLst>
          </p:cNvPr>
          <p:cNvSpPr/>
          <p:nvPr/>
        </p:nvSpPr>
        <p:spPr>
          <a:xfrm>
            <a:off x="526256" y="788130"/>
            <a:ext cx="11139487" cy="1143541"/>
          </a:xfrm>
          <a:prstGeom prst="roundRect">
            <a:avLst>
              <a:gd name="adj" fmla="val 9222"/>
            </a:avLst>
          </a:prstGeom>
          <a:noFill/>
          <a:ln w="28575" cap="flat" cmpd="sng" algn="ctr">
            <a:solidFill>
              <a:srgbClr val="FF990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HN" sz="1400" b="0" i="0" u="none" strike="noStrike" kern="0" cap="none" spc="0" normalizeH="0" baseline="0" noProof="0" dirty="0">
              <a:ln>
                <a:noFill/>
              </a:ln>
              <a:solidFill>
                <a:prstClr val="white"/>
              </a:solidFill>
              <a:effectLst/>
              <a:uLnTx/>
              <a:uFillTx/>
              <a:latin typeface="Calibri Light" panose="020F0302020204030204"/>
              <a:ea typeface="+mn-ea"/>
              <a:cs typeface="+mn-cs"/>
            </a:endParaRPr>
          </a:p>
        </p:txBody>
      </p:sp>
      <p:sp>
        <p:nvSpPr>
          <p:cNvPr id="11" name="Rectángulo 5">
            <a:extLst>
              <a:ext uri="{FF2B5EF4-FFF2-40B4-BE49-F238E27FC236}">
                <a16:creationId xmlns:a16="http://schemas.microsoft.com/office/drawing/2014/main" id="{CC08FF90-1B54-4426-C4CD-4E77D02C7264}"/>
              </a:ext>
            </a:extLst>
          </p:cNvPr>
          <p:cNvSpPr/>
          <p:nvPr/>
        </p:nvSpPr>
        <p:spPr>
          <a:xfrm>
            <a:off x="654209" y="494976"/>
            <a:ext cx="4052888" cy="575099"/>
          </a:xfrm>
          <a:prstGeom prst="rect">
            <a:avLst/>
          </a:prstGeom>
          <a:solidFill>
            <a:sysClr val="window" lastClr="FFFFFF"/>
          </a:solidFill>
          <a:ln w="127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HN" sz="1400" b="0" i="0" u="none" strike="noStrike" kern="0" cap="none" spc="0" normalizeH="0" baseline="0" noProof="0" dirty="0">
              <a:ln>
                <a:noFill/>
              </a:ln>
              <a:solidFill>
                <a:prstClr val="white"/>
              </a:solidFill>
              <a:effectLst/>
              <a:uLnTx/>
              <a:uFillTx/>
              <a:latin typeface="Calibri Light" panose="020F0302020204030204"/>
              <a:ea typeface="+mn-ea"/>
              <a:cs typeface="+mn-cs"/>
            </a:endParaRPr>
          </a:p>
        </p:txBody>
      </p:sp>
      <p:sp>
        <p:nvSpPr>
          <p:cNvPr id="12" name="Title 3">
            <a:extLst>
              <a:ext uri="{FF2B5EF4-FFF2-40B4-BE49-F238E27FC236}">
                <a16:creationId xmlns:a16="http://schemas.microsoft.com/office/drawing/2014/main" id="{A176554B-3CD3-5234-001F-CF5A63E9E9D8}"/>
              </a:ext>
            </a:extLst>
          </p:cNvPr>
          <p:cNvSpPr txBox="1">
            <a:spLocks/>
          </p:cNvSpPr>
          <p:nvPr/>
        </p:nvSpPr>
        <p:spPr>
          <a:xfrm>
            <a:off x="654209" y="407626"/>
            <a:ext cx="4165600" cy="761008"/>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sz="2000" b="1" i="0" u="none" strike="noStrike" kern="1200" cap="none" spc="0" normalizeH="0" baseline="0" noProof="0" dirty="0">
                <a:ln>
                  <a:noFill/>
                </a:ln>
                <a:solidFill>
                  <a:srgbClr val="001749"/>
                </a:solidFill>
                <a:effectLst/>
                <a:uLnTx/>
                <a:uFillTx/>
                <a:latin typeface="Roboto Slab" pitchFamily="2" charset="0"/>
                <a:ea typeface="Roboto Slab" pitchFamily="2" charset="0"/>
                <a:cs typeface="+mj-cs"/>
              </a:rPr>
              <a:t>Virtual Health Associate (VHA):</a:t>
            </a:r>
          </a:p>
        </p:txBody>
      </p:sp>
      <p:sp>
        <p:nvSpPr>
          <p:cNvPr id="13" name="Content Placeholder 2">
            <a:extLst>
              <a:ext uri="{FF2B5EF4-FFF2-40B4-BE49-F238E27FC236}">
                <a16:creationId xmlns:a16="http://schemas.microsoft.com/office/drawing/2014/main" id="{96349335-7D26-BEBD-E3BE-E21AC449150A}"/>
              </a:ext>
            </a:extLst>
          </p:cNvPr>
          <p:cNvSpPr txBox="1">
            <a:spLocks/>
          </p:cNvSpPr>
          <p:nvPr/>
        </p:nvSpPr>
        <p:spPr>
          <a:xfrm>
            <a:off x="653272" y="1061798"/>
            <a:ext cx="11139488" cy="948508"/>
          </a:xfrm>
          <a:prstGeom prst="rect">
            <a:avLst/>
          </a:prstGeom>
        </p:spPr>
        <p:txBody>
          <a:bodyPr>
            <a:normAutofit/>
          </a:bodyPr>
          <a:lst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a:lstStyle>
          <a:p>
            <a:pPr marL="91440" marR="0" lvl="0" indent="-91440" algn="l" defTabSz="914400" rtl="0" eaLnBrk="1" fontAlgn="auto" latinLnBrk="0" hangingPunct="1">
              <a:lnSpc>
                <a:spcPct val="85000"/>
              </a:lnSpc>
              <a:spcBef>
                <a:spcPts val="1300"/>
              </a:spcBef>
              <a:spcAft>
                <a:spcPts val="0"/>
              </a:spcAft>
              <a:buClrTx/>
              <a:buSzTx/>
              <a:buFont typeface="Arial" pitchFamily="34" charset="0"/>
              <a:buChar char=" "/>
              <a:tabLst/>
              <a:defRPr/>
            </a:pPr>
            <a:r>
              <a:rPr kumimoji="0" lang="en-US" sz="2800" b="0" i="0" u="none" strike="noStrike" kern="1200" cap="none" spc="0" normalizeH="0" baseline="0" noProof="0" dirty="0">
                <a:ln>
                  <a:noFill/>
                </a:ln>
                <a:solidFill>
                  <a:srgbClr val="009999"/>
                </a:solidFill>
                <a:effectLst/>
                <a:uLnTx/>
                <a:uFillTx/>
                <a:latin typeface="Inter" panose="02000503000000020004" pitchFamily="2" charset="0"/>
                <a:ea typeface="Inter" panose="02000503000000020004" pitchFamily="2" charset="0"/>
                <a:cs typeface="+mn-cs"/>
              </a:rPr>
              <a:t>A healthcare virtual associate is an individual who works remotely and can help you with non-patient touching tasks</a:t>
            </a:r>
            <a:endParaRPr kumimoji="0" lang="en-US" sz="3200" b="0" i="0" u="none" strike="noStrike" kern="1200" cap="none" spc="0" normalizeH="0" baseline="0" noProof="0" dirty="0">
              <a:ln>
                <a:noFill/>
              </a:ln>
              <a:solidFill>
                <a:srgbClr val="009999"/>
              </a:solidFill>
              <a:effectLst/>
              <a:uLnTx/>
              <a:uFillTx/>
              <a:latin typeface="Inter" panose="02000503000000020004" pitchFamily="2" charset="0"/>
              <a:ea typeface="Inter" panose="02000503000000020004" pitchFamily="2" charset="0"/>
              <a:cs typeface="+mn-cs"/>
            </a:endParaRPr>
          </a:p>
        </p:txBody>
      </p:sp>
      <p:sp>
        <p:nvSpPr>
          <p:cNvPr id="2" name="Content Placeholder 3">
            <a:extLst>
              <a:ext uri="{FF2B5EF4-FFF2-40B4-BE49-F238E27FC236}">
                <a16:creationId xmlns:a16="http://schemas.microsoft.com/office/drawing/2014/main" id="{AB1ABFCD-8D35-44B1-1D55-D60D6E68003D}"/>
              </a:ext>
            </a:extLst>
          </p:cNvPr>
          <p:cNvSpPr txBox="1">
            <a:spLocks/>
          </p:cNvSpPr>
          <p:nvPr/>
        </p:nvSpPr>
        <p:spPr>
          <a:xfrm>
            <a:off x="251291" y="3106717"/>
            <a:ext cx="4558198" cy="1567601"/>
          </a:xfrm>
          <a:prstGeom prst="rect">
            <a:avLst/>
          </a:prstGeom>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b="1" i="0" kern="1200">
                <a:solidFill>
                  <a:srgbClr val="00969C"/>
                </a:solidFill>
                <a:latin typeface="Inter" panose="02000503000000020004" pitchFamily="2" charset="0"/>
                <a:ea typeface="Inter" panose="02000503000000020004"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001749"/>
                </a:solidFill>
                <a:latin typeface="Inter" panose="02000503000000020004" pitchFamily="2" charset="0"/>
                <a:ea typeface="Inter" panose="02000503000000020004"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001749"/>
                </a:solidFill>
                <a:latin typeface="Inter" panose="02000503000000020004" pitchFamily="2" charset="0"/>
                <a:ea typeface="Inter" panose="02000503000000020004"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001749"/>
                </a:solidFill>
                <a:latin typeface="Inter" panose="02000503000000020004" pitchFamily="2" charset="0"/>
                <a:ea typeface="Inter" panose="02000503000000020004"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001749"/>
                </a:solidFill>
                <a:latin typeface="Inter" panose="02000503000000020004" pitchFamily="2" charset="0"/>
                <a:ea typeface="Inter" panose="02000503000000020004"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800" b="1" i="0" u="none" strike="noStrike" kern="1200" cap="none" spc="0" normalizeH="0" baseline="0" noProof="0" dirty="0">
                <a:ln>
                  <a:noFill/>
                </a:ln>
                <a:solidFill>
                  <a:srgbClr val="00969C"/>
                </a:solidFill>
                <a:effectLst/>
                <a:uLnTx/>
                <a:uFillTx/>
                <a:latin typeface="Inter" panose="02000503000000020004" pitchFamily="2" charset="0"/>
                <a:cs typeface="+mn-cs"/>
              </a:rPr>
              <a:t>Administrative Support Roles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1749"/>
                </a:solidFill>
                <a:effectLst/>
                <a:uLnTx/>
                <a:uFillTx/>
                <a:latin typeface="Inter"/>
              </a:rPr>
              <a:t>Referral and Prior Auth. Management</a:t>
            </a:r>
            <a:endParaRPr lang="en-US" sz="1600" b="0" i="0" u="none" strike="noStrike" kern="1200" cap="none" spc="0" normalizeH="0" baseline="0" noProof="0" dirty="0">
              <a:ln>
                <a:noFill/>
              </a:ln>
              <a:solidFill>
                <a:srgbClr val="001749"/>
              </a:solidFill>
              <a:effectLst/>
              <a:uLnTx/>
              <a:uFillTx/>
              <a:latin typeface="Inter"/>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1749"/>
                </a:solidFill>
                <a:effectLst/>
                <a:uLnTx/>
                <a:uFillTx/>
                <a:latin typeface="Inter" panose="02000503000000020004" pitchFamily="2" charset="0"/>
                <a:cs typeface="+mn-cs"/>
              </a:rPr>
              <a:t>Insurance and Benefits Eligibility</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01749"/>
                </a:solidFill>
                <a:effectLst/>
                <a:uLnTx/>
                <a:uFillTx/>
                <a:latin typeface="Inter" panose="02000503000000020004" pitchFamily="2" charset="0"/>
                <a:cs typeface="+mn-cs"/>
              </a:rPr>
              <a:t>Document Management</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sz="1600" dirty="0"/>
              <a:t>Front Desk Coordinator</a:t>
            </a:r>
            <a:endParaRPr kumimoji="0" lang="en-US" sz="2000" b="0" i="0" u="none" strike="noStrike" kern="1200" cap="none" spc="0" normalizeH="0" baseline="0" noProof="0" dirty="0">
              <a:ln>
                <a:noFill/>
              </a:ln>
              <a:solidFill>
                <a:srgbClr val="001749"/>
              </a:solidFill>
              <a:effectLst/>
              <a:uLnTx/>
              <a:uFillTx/>
              <a:latin typeface="Inter" panose="02000503000000020004" pitchFamily="2" charset="0"/>
              <a:cs typeface="+mn-cs"/>
            </a:endParaRPr>
          </a:p>
        </p:txBody>
      </p:sp>
    </p:spTree>
    <p:extLst>
      <p:ext uri="{BB962C8B-B14F-4D97-AF65-F5344CB8AC3E}">
        <p14:creationId xmlns:p14="http://schemas.microsoft.com/office/powerpoint/2010/main" val="5318968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B63978-A67D-3886-D161-8CE1EFC6ACBD}"/>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DBE99068-CFBF-A181-659A-62AB7AD94E09}"/>
              </a:ext>
            </a:extLst>
          </p:cNvPr>
          <p:cNvSpPr>
            <a:spLocks noGrp="1"/>
          </p:cNvSpPr>
          <p:nvPr>
            <p:ph type="title"/>
          </p:nvPr>
        </p:nvSpPr>
        <p:spPr>
          <a:xfrm>
            <a:off x="149289" y="0"/>
            <a:ext cx="6422961" cy="1350760"/>
          </a:xfrm>
        </p:spPr>
        <p:txBody>
          <a:bodyPr>
            <a:normAutofit/>
          </a:bodyPr>
          <a:lstStyle/>
          <a:p>
            <a:r>
              <a:rPr lang="en-US" sz="3600" dirty="0"/>
              <a:t>Chronic Care Management </a:t>
            </a:r>
          </a:p>
        </p:txBody>
      </p:sp>
      <p:sp>
        <p:nvSpPr>
          <p:cNvPr id="6" name="Rectángulo 5">
            <a:extLst>
              <a:ext uri="{FF2B5EF4-FFF2-40B4-BE49-F238E27FC236}">
                <a16:creationId xmlns:a16="http://schemas.microsoft.com/office/drawing/2014/main" id="{FA081A22-9643-50AB-810B-EE0A8505C569}"/>
              </a:ext>
            </a:extLst>
          </p:cNvPr>
          <p:cNvSpPr/>
          <p:nvPr/>
        </p:nvSpPr>
        <p:spPr>
          <a:xfrm>
            <a:off x="223935" y="999310"/>
            <a:ext cx="5872065" cy="45719"/>
          </a:xfrm>
          <a:prstGeom prst="rect">
            <a:avLst/>
          </a:prstGeom>
          <a:solidFill>
            <a:srgbClr val="001749"/>
          </a:solidFill>
          <a:ln>
            <a:solidFill>
              <a:srgbClr val="0017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a 3">
            <a:extLst>
              <a:ext uri="{FF2B5EF4-FFF2-40B4-BE49-F238E27FC236}">
                <a16:creationId xmlns:a16="http://schemas.microsoft.com/office/drawing/2014/main" id="{6A6134C2-AA84-4853-FCDD-0073DFFF0723}"/>
              </a:ext>
            </a:extLst>
          </p:cNvPr>
          <p:cNvGraphicFramePr>
            <a:graphicFrameLocks noGrp="1"/>
          </p:cNvGraphicFramePr>
          <p:nvPr/>
        </p:nvGraphicFramePr>
        <p:xfrm>
          <a:off x="307910" y="1592580"/>
          <a:ext cx="11299372" cy="4251960"/>
        </p:xfrm>
        <a:graphic>
          <a:graphicData uri="http://schemas.openxmlformats.org/drawingml/2006/table">
            <a:tbl>
              <a:tblPr firstRow="1" bandRow="1">
                <a:tableStyleId>{5C22544A-7EE6-4342-B048-85BDC9FD1C3A}</a:tableStyleId>
              </a:tblPr>
              <a:tblGrid>
                <a:gridCol w="5649686">
                  <a:extLst>
                    <a:ext uri="{9D8B030D-6E8A-4147-A177-3AD203B41FA5}">
                      <a16:colId xmlns:a16="http://schemas.microsoft.com/office/drawing/2014/main" val="3604126595"/>
                    </a:ext>
                  </a:extLst>
                </a:gridCol>
                <a:gridCol w="5649686">
                  <a:extLst>
                    <a:ext uri="{9D8B030D-6E8A-4147-A177-3AD203B41FA5}">
                      <a16:colId xmlns:a16="http://schemas.microsoft.com/office/drawing/2014/main" val="3071234925"/>
                    </a:ext>
                  </a:extLst>
                </a:gridCol>
              </a:tblGrid>
              <a:tr h="370840">
                <a:tc>
                  <a:txBody>
                    <a:bodyPr/>
                    <a:lstStyle/>
                    <a:p>
                      <a:r>
                        <a:rPr lang="en-US" sz="1600" b="0" dirty="0">
                          <a:latin typeface="ADLaM Display" panose="02010000000000000000" pitchFamily="2" charset="0"/>
                          <a:ea typeface="ADLaM Display" panose="02010000000000000000" pitchFamily="2" charset="0"/>
                          <a:cs typeface="ADLaM Display" panose="02010000000000000000" pitchFamily="2" charset="0"/>
                        </a:rPr>
                        <a:t>Title:</a:t>
                      </a:r>
                    </a:p>
                  </a:txBody>
                  <a:tcPr>
                    <a:solidFill>
                      <a:srgbClr val="00969C"/>
                    </a:solidFill>
                  </a:tcPr>
                </a:tc>
                <a:tc>
                  <a:txBody>
                    <a:bodyPr/>
                    <a:lstStyle/>
                    <a:p>
                      <a:r>
                        <a:rPr lang="en-US" dirty="0"/>
                        <a:t>Chronic Care Management </a:t>
                      </a:r>
                    </a:p>
                  </a:txBody>
                  <a:tcPr>
                    <a:solidFill>
                      <a:srgbClr val="00969C"/>
                    </a:solidFill>
                  </a:tcPr>
                </a:tc>
                <a:extLst>
                  <a:ext uri="{0D108BD9-81ED-4DB2-BD59-A6C34878D82A}">
                    <a16:rowId xmlns:a16="http://schemas.microsoft.com/office/drawing/2014/main" val="996512626"/>
                  </a:ext>
                </a:extLst>
              </a:tr>
              <a:tr h="370840">
                <a:tc>
                  <a:txBody>
                    <a:bodyPr/>
                    <a:lstStyle/>
                    <a:p>
                      <a:r>
                        <a:rPr lang="en-US" sz="1600" b="0" dirty="0">
                          <a:solidFill>
                            <a:schemeClr val="tx1"/>
                          </a:solidFill>
                          <a:latin typeface="ADLaM Display" panose="02010000000000000000" pitchFamily="2" charset="0"/>
                          <a:ea typeface="ADLaM Display" panose="02010000000000000000" pitchFamily="2" charset="0"/>
                          <a:cs typeface="ADLaM Display" panose="02010000000000000000" pitchFamily="2" charset="0"/>
                        </a:rPr>
                        <a:t>Background:</a:t>
                      </a:r>
                    </a:p>
                  </a:txBody>
                  <a:tcPr/>
                </a:tc>
                <a:tc>
                  <a:txBody>
                    <a:bodyPr/>
                    <a:lstStyle/>
                    <a:p>
                      <a:r>
                        <a:rPr lang="en-US" dirty="0"/>
                        <a:t>Medical Doctor / 8 years college degree</a:t>
                      </a:r>
                    </a:p>
                  </a:txBody>
                  <a:tcPr/>
                </a:tc>
                <a:extLst>
                  <a:ext uri="{0D108BD9-81ED-4DB2-BD59-A6C34878D82A}">
                    <a16:rowId xmlns:a16="http://schemas.microsoft.com/office/drawing/2014/main" val="1522111637"/>
                  </a:ext>
                </a:extLst>
              </a:tr>
              <a:tr h="370840">
                <a:tc>
                  <a:txBody>
                    <a:bodyPr/>
                    <a:lstStyle/>
                    <a:p>
                      <a:r>
                        <a:rPr lang="en-US" sz="1600" b="0" dirty="0">
                          <a:solidFill>
                            <a:schemeClr val="bg1">
                              <a:lumMod val="95000"/>
                            </a:schemeClr>
                          </a:solidFill>
                          <a:latin typeface="ADLaM Display" panose="02010000000000000000" pitchFamily="2" charset="0"/>
                          <a:ea typeface="ADLaM Display" panose="02010000000000000000" pitchFamily="2" charset="0"/>
                          <a:cs typeface="ADLaM Display" panose="02010000000000000000" pitchFamily="2" charset="0"/>
                        </a:rPr>
                        <a:t>Tier:</a:t>
                      </a:r>
                    </a:p>
                  </a:txBody>
                  <a:tcPr>
                    <a:solidFill>
                      <a:srgbClr val="00969C"/>
                    </a:solidFill>
                  </a:tcPr>
                </a:tc>
                <a:tc>
                  <a:txBody>
                    <a:bodyPr/>
                    <a:lstStyle/>
                    <a:p>
                      <a:r>
                        <a:rPr lang="en-US" b="1" dirty="0">
                          <a:solidFill>
                            <a:schemeClr val="bg1"/>
                          </a:solidFill>
                          <a:latin typeface="+mn-lt"/>
                          <a:ea typeface="ADLaM Display" panose="02010000000000000000" pitchFamily="2" charset="0"/>
                          <a:cs typeface="ADLaM Display" panose="02010000000000000000" pitchFamily="2" charset="0"/>
                        </a:rPr>
                        <a:t>T3 only</a:t>
                      </a:r>
                    </a:p>
                  </a:txBody>
                  <a:tcPr>
                    <a:solidFill>
                      <a:srgbClr val="00969C"/>
                    </a:solidFill>
                  </a:tcPr>
                </a:tc>
                <a:extLst>
                  <a:ext uri="{0D108BD9-81ED-4DB2-BD59-A6C34878D82A}">
                    <a16:rowId xmlns:a16="http://schemas.microsoft.com/office/drawing/2014/main" val="3470095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DLaM Display" panose="02010000000000000000" pitchFamily="2" charset="0"/>
                          <a:ea typeface="ADLaM Display" panose="02010000000000000000" pitchFamily="2" charset="0"/>
                          <a:cs typeface="ADLaM Display" panose="02010000000000000000" pitchFamily="2" charset="0"/>
                        </a:rPr>
                        <a:t>Training:</a:t>
                      </a:r>
                    </a:p>
                  </a:txBody>
                  <a:tcPr>
                    <a:solidFill>
                      <a:schemeClr val="accent1">
                        <a:lumMod val="20000"/>
                        <a:lumOff val="80000"/>
                      </a:schemeClr>
                    </a:solidFill>
                  </a:tcPr>
                </a:tc>
                <a:tc>
                  <a:txBody>
                    <a:bodyPr/>
                    <a:lstStyle/>
                    <a:p>
                      <a:r>
                        <a:rPr lang="en-US" sz="1600" b="0" dirty="0">
                          <a:solidFill>
                            <a:schemeClr val="tx1"/>
                          </a:solidFill>
                          <a:latin typeface="+mn-lt"/>
                          <a:ea typeface="ADLaM Display" panose="02010000000000000000" pitchFamily="2" charset="0"/>
                          <a:cs typeface="ADLaM Display" panose="02010000000000000000" pitchFamily="2" charset="0"/>
                        </a:rPr>
                        <a:t>2 weeks of training (including EMR)</a:t>
                      </a:r>
                    </a:p>
                    <a:p>
                      <a:r>
                        <a:rPr lang="en-US" sz="1600" b="0" dirty="0">
                          <a:solidFill>
                            <a:schemeClr val="tx1"/>
                          </a:solidFill>
                          <a:latin typeface="+mn-lt"/>
                          <a:ea typeface="ADLaM Display" panose="02010000000000000000" pitchFamily="2" charset="0"/>
                          <a:cs typeface="ADLaM Display" panose="02010000000000000000" pitchFamily="2" charset="0"/>
                        </a:rPr>
                        <a:t>CCM Training:  ECW, Nextgen, Tebra, Elation, CCM Basics </a:t>
                      </a:r>
                    </a:p>
                  </a:txBody>
                  <a:tcPr>
                    <a:solidFill>
                      <a:schemeClr val="accent1">
                        <a:lumMod val="20000"/>
                        <a:lumOff val="80000"/>
                      </a:schemeClr>
                    </a:solidFill>
                  </a:tcPr>
                </a:tc>
                <a:extLst>
                  <a:ext uri="{0D108BD9-81ED-4DB2-BD59-A6C34878D82A}">
                    <a16:rowId xmlns:a16="http://schemas.microsoft.com/office/drawing/2014/main" val="874415081"/>
                  </a:ext>
                </a:extLst>
              </a:tr>
              <a:tr h="4889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bg1"/>
                          </a:solidFill>
                          <a:latin typeface="ADLaM Display" panose="02010000000000000000" pitchFamily="2" charset="0"/>
                          <a:ea typeface="ADLaM Display" panose="02010000000000000000" pitchFamily="2" charset="0"/>
                          <a:cs typeface="ADLaM Display" panose="02010000000000000000" pitchFamily="2" charset="0"/>
                        </a:rPr>
                        <a:t>Description:</a:t>
                      </a:r>
                    </a:p>
                    <a:p>
                      <a:endParaRPr lang="en-US" sz="1600" b="0" dirty="0">
                        <a:solidFill>
                          <a:schemeClr val="bg1"/>
                        </a:solidFill>
                        <a:latin typeface="ADLaM Display" panose="02010000000000000000" pitchFamily="2" charset="0"/>
                        <a:ea typeface="ADLaM Display" panose="02010000000000000000" pitchFamily="2" charset="0"/>
                        <a:cs typeface="ADLaM Display" panose="02010000000000000000" pitchFamily="2" charset="0"/>
                      </a:endParaRPr>
                    </a:p>
                  </a:txBody>
                  <a:tcPr anchor="ctr">
                    <a:solidFill>
                      <a:srgbClr val="00969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solidFill>
                          <a:latin typeface="+mn-lt"/>
                          <a:ea typeface="ADLaM Display" panose="02010000000000000000" pitchFamily="2" charset="0"/>
                          <a:cs typeface="ADLaM Display" panose="02010000000000000000" pitchFamily="2" charset="0"/>
                        </a:rPr>
                        <a:t>CCM involves providing continuous support, care coordination, and health education to patients with two or more chronic conditions. Through regular check-ins, medication management, and personalized care plans, CCM reduces complications and improves the quality of life for patients with long-term health issues. This long-term care approach is essential to VBC, as it aims to keep patients healthier and minimize the need for expensive emergency care or hospitalizations.</a:t>
                      </a:r>
                      <a:endParaRPr lang="en-US" dirty="0">
                        <a:solidFill>
                          <a:schemeClr val="bg1"/>
                        </a:solidFill>
                      </a:endParaRPr>
                    </a:p>
                  </a:txBody>
                  <a:tcPr>
                    <a:solidFill>
                      <a:srgbClr val="00969C"/>
                    </a:solidFill>
                  </a:tcPr>
                </a:tc>
                <a:extLst>
                  <a:ext uri="{0D108BD9-81ED-4DB2-BD59-A6C34878D82A}">
                    <a16:rowId xmlns:a16="http://schemas.microsoft.com/office/drawing/2014/main" val="3368652259"/>
                  </a:ext>
                </a:extLst>
              </a:tr>
            </a:tbl>
          </a:graphicData>
        </a:graphic>
      </p:graphicFrame>
    </p:spTree>
    <p:extLst>
      <p:ext uri="{BB962C8B-B14F-4D97-AF65-F5344CB8AC3E}">
        <p14:creationId xmlns:p14="http://schemas.microsoft.com/office/powerpoint/2010/main" val="2094313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85EE88-1FF0-C927-72DC-AE0FC9593DD2}"/>
            </a:ext>
          </a:extLst>
        </p:cNvPr>
        <p:cNvGrpSpPr/>
        <p:nvPr/>
      </p:nvGrpSpPr>
      <p:grpSpPr>
        <a:xfrm>
          <a:off x="0" y="0"/>
          <a:ext cx="0" cy="0"/>
          <a:chOff x="0" y="0"/>
          <a:chExt cx="0" cy="0"/>
        </a:xfrm>
      </p:grpSpPr>
      <p:graphicFrame>
        <p:nvGraphicFramePr>
          <p:cNvPr id="5" name="Tabla 4">
            <a:extLst>
              <a:ext uri="{FF2B5EF4-FFF2-40B4-BE49-F238E27FC236}">
                <a16:creationId xmlns:a16="http://schemas.microsoft.com/office/drawing/2014/main" id="{324CE376-28A9-33ED-04D0-D4775DF14BDF}"/>
              </a:ext>
            </a:extLst>
          </p:cNvPr>
          <p:cNvGraphicFramePr>
            <a:graphicFrameLocks noGrp="1"/>
          </p:cNvGraphicFramePr>
          <p:nvPr/>
        </p:nvGraphicFramePr>
        <p:xfrm>
          <a:off x="111966" y="1347028"/>
          <a:ext cx="11848258" cy="3621166"/>
        </p:xfrm>
        <a:graphic>
          <a:graphicData uri="http://schemas.openxmlformats.org/drawingml/2006/table">
            <a:tbl>
              <a:tblPr firstRow="1" bandRow="1">
                <a:tableStyleId>{5C22544A-7EE6-4342-B048-85BDC9FD1C3A}</a:tableStyleId>
              </a:tblPr>
              <a:tblGrid>
                <a:gridCol w="1989686">
                  <a:extLst>
                    <a:ext uri="{9D8B030D-6E8A-4147-A177-3AD203B41FA5}">
                      <a16:colId xmlns:a16="http://schemas.microsoft.com/office/drawing/2014/main" val="3263587869"/>
                    </a:ext>
                  </a:extLst>
                </a:gridCol>
                <a:gridCol w="2565598">
                  <a:extLst>
                    <a:ext uri="{9D8B030D-6E8A-4147-A177-3AD203B41FA5}">
                      <a16:colId xmlns:a16="http://schemas.microsoft.com/office/drawing/2014/main" val="1872688529"/>
                    </a:ext>
                  </a:extLst>
                </a:gridCol>
                <a:gridCol w="7292974">
                  <a:extLst>
                    <a:ext uri="{9D8B030D-6E8A-4147-A177-3AD203B41FA5}">
                      <a16:colId xmlns:a16="http://schemas.microsoft.com/office/drawing/2014/main" val="1895593847"/>
                    </a:ext>
                  </a:extLst>
                </a:gridCol>
              </a:tblGrid>
              <a:tr h="317063">
                <a:tc>
                  <a:txBody>
                    <a:bodyPr/>
                    <a:lstStyle/>
                    <a:p>
                      <a:pPr algn="ctr"/>
                      <a:r>
                        <a:rPr lang="en-US" sz="1400" dirty="0"/>
                        <a:t>CATEGORY</a:t>
                      </a:r>
                    </a:p>
                  </a:txBody>
                  <a:tcPr>
                    <a:solidFill>
                      <a:srgbClr val="00969C"/>
                    </a:solidFill>
                  </a:tcPr>
                </a:tc>
                <a:tc>
                  <a:txBody>
                    <a:bodyPr/>
                    <a:lstStyle/>
                    <a:p>
                      <a:pPr algn="ctr"/>
                      <a:r>
                        <a:rPr lang="en-US" sz="1400" dirty="0"/>
                        <a:t>ITEMS</a:t>
                      </a:r>
                    </a:p>
                  </a:txBody>
                  <a:tcPr>
                    <a:solidFill>
                      <a:srgbClr val="00969C"/>
                    </a:solidFill>
                  </a:tcPr>
                </a:tc>
                <a:tc>
                  <a:txBody>
                    <a:bodyPr/>
                    <a:lstStyle/>
                    <a:p>
                      <a:pPr algn="ctr"/>
                      <a:r>
                        <a:rPr lang="en-US" sz="1400" dirty="0"/>
                        <a:t>DESCRIPTION</a:t>
                      </a:r>
                    </a:p>
                  </a:txBody>
                  <a:tcPr>
                    <a:solidFill>
                      <a:srgbClr val="00969C"/>
                    </a:solidFill>
                  </a:tcPr>
                </a:tc>
                <a:extLst>
                  <a:ext uri="{0D108BD9-81ED-4DB2-BD59-A6C34878D82A}">
                    <a16:rowId xmlns:a16="http://schemas.microsoft.com/office/drawing/2014/main" val="162134167"/>
                  </a:ext>
                </a:extLst>
              </a:tr>
              <a:tr h="317063">
                <a:tc rowSpan="8">
                  <a:txBody>
                    <a:bodyPr/>
                    <a:lstStyle/>
                    <a:p>
                      <a:pPr algn="ctr"/>
                      <a:r>
                        <a:rPr lang="en-US" sz="1400" dirty="0"/>
                        <a:t>Administrative and Clerical</a:t>
                      </a: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Patient Assessment</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Conduct thorough assessments to understand each patient’s health status, including a review of medical records, medications, and social determinants of health.</a:t>
                      </a:r>
                      <a:endParaRPr lang="en-US" b="0" i="0" dirty="0">
                        <a:effectLst/>
                      </a:endParaRPr>
                    </a:p>
                  </a:txBody>
                  <a:tcPr/>
                </a:tc>
                <a:extLst>
                  <a:ext uri="{0D108BD9-81ED-4DB2-BD59-A6C34878D82A}">
                    <a16:rowId xmlns:a16="http://schemas.microsoft.com/office/drawing/2014/main" val="1393982413"/>
                  </a:ext>
                </a:extLst>
              </a:tr>
              <a:tr h="31706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Care Plan Development</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Collaborate with healthcare providers to develop customized care plans that address the patient’s unique needs and health goals.</a:t>
                      </a:r>
                      <a:endParaRPr lang="en-US" b="0" i="0" dirty="0">
                        <a:effectLst/>
                      </a:endParaRPr>
                    </a:p>
                  </a:txBody>
                  <a:tcPr/>
                </a:tc>
                <a:extLst>
                  <a:ext uri="{0D108BD9-81ED-4DB2-BD59-A6C34878D82A}">
                    <a16:rowId xmlns:a16="http://schemas.microsoft.com/office/drawing/2014/main" val="4065216509"/>
                  </a:ext>
                </a:extLst>
              </a:tr>
              <a:tr h="31706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Care Coordination</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Schedule and arrange follow-up appointments, lab tests, and therapy sessions as part of a cohesive care plan, preventing any gaps in care.</a:t>
                      </a:r>
                      <a:endParaRPr lang="en-US" b="0" i="0" dirty="0">
                        <a:effectLst/>
                      </a:endParaRPr>
                    </a:p>
                  </a:txBody>
                  <a:tcPr/>
                </a:tc>
                <a:extLst>
                  <a:ext uri="{0D108BD9-81ED-4DB2-BD59-A6C34878D82A}">
                    <a16:rowId xmlns:a16="http://schemas.microsoft.com/office/drawing/2014/main" val="1501483066"/>
                  </a:ext>
                </a:extLst>
              </a:tr>
              <a:tr h="295945">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Patient Education</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Educate patients on their chronic conditions, including symptoms to watch for, medication management, and lifestyle modifications (e.g., diet, exercise, handouts).</a:t>
                      </a:r>
                      <a:endParaRPr lang="en-US" b="0" i="0" dirty="0">
                        <a:effectLst/>
                      </a:endParaRPr>
                    </a:p>
                  </a:txBody>
                  <a:tcPr/>
                </a:tc>
                <a:extLst>
                  <a:ext uri="{0D108BD9-81ED-4DB2-BD59-A6C34878D82A}">
                    <a16:rowId xmlns:a16="http://schemas.microsoft.com/office/drawing/2014/main" val="2396077561"/>
                  </a:ext>
                </a:extLst>
              </a:tr>
              <a:tr h="31706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Medication Management</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Review each patient’s medication regimen, including any potential interactions or side effects, ensuring that patients understand dosing and timing.</a:t>
                      </a:r>
                      <a:endParaRPr lang="en-US" b="0" i="0" dirty="0">
                        <a:effectLst/>
                      </a:endParaRPr>
                    </a:p>
                  </a:txBody>
                  <a:tcPr/>
                </a:tc>
                <a:extLst>
                  <a:ext uri="{0D108BD9-81ED-4DB2-BD59-A6C34878D82A}">
                    <a16:rowId xmlns:a16="http://schemas.microsoft.com/office/drawing/2014/main" val="1057768381"/>
                  </a:ext>
                </a:extLst>
              </a:tr>
              <a:tr h="31706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Monitoring and Follow-Up</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Conduct regular follow-up calls or visits with patients to monitor their progress, assess adherence to the care plan, and address any new symptoms or concerns</a:t>
                      </a:r>
                      <a:endParaRPr lang="en-US" b="0" i="0" dirty="0">
                        <a:effectLst/>
                      </a:endParaRPr>
                    </a:p>
                  </a:txBody>
                  <a:tcPr/>
                </a:tc>
                <a:extLst>
                  <a:ext uri="{0D108BD9-81ED-4DB2-BD59-A6C34878D82A}">
                    <a16:rowId xmlns:a16="http://schemas.microsoft.com/office/drawing/2014/main" val="3839542143"/>
                  </a:ext>
                </a:extLst>
              </a:tr>
              <a:tr h="31706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Advocacy and Support</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Connect patients with additional resources like support groups, community organizations, or home care services.</a:t>
                      </a:r>
                      <a:endParaRPr lang="en-US" b="0" i="0" dirty="0">
                        <a:effectLst/>
                      </a:endParaRPr>
                    </a:p>
                  </a:txBody>
                  <a:tcPr/>
                </a:tc>
                <a:extLst>
                  <a:ext uri="{0D108BD9-81ED-4DB2-BD59-A6C34878D82A}">
                    <a16:rowId xmlns:a16="http://schemas.microsoft.com/office/drawing/2014/main" val="3418065089"/>
                  </a:ext>
                </a:extLst>
              </a:tr>
              <a:tr h="41432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Documentation and Compliance</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Maintain thorough and accurate records of all patient interactions, assessments, care plans, and updates in the electronic health record (EHR) system.</a:t>
                      </a:r>
                      <a:endParaRPr lang="en-US" b="0" i="0" dirty="0">
                        <a:effectLst/>
                      </a:endParaRPr>
                    </a:p>
                  </a:txBody>
                  <a:tcPr/>
                </a:tc>
                <a:extLst>
                  <a:ext uri="{0D108BD9-81ED-4DB2-BD59-A6C34878D82A}">
                    <a16:rowId xmlns:a16="http://schemas.microsoft.com/office/drawing/2014/main" val="292732289"/>
                  </a:ext>
                </a:extLst>
              </a:tr>
            </a:tbl>
          </a:graphicData>
        </a:graphic>
      </p:graphicFrame>
      <p:sp>
        <p:nvSpPr>
          <p:cNvPr id="7" name="Título 1">
            <a:extLst>
              <a:ext uri="{FF2B5EF4-FFF2-40B4-BE49-F238E27FC236}">
                <a16:creationId xmlns:a16="http://schemas.microsoft.com/office/drawing/2014/main" id="{42B203D0-31A7-934A-45C7-1B49C578378A}"/>
              </a:ext>
            </a:extLst>
          </p:cNvPr>
          <p:cNvSpPr>
            <a:spLocks noGrp="1"/>
          </p:cNvSpPr>
          <p:nvPr>
            <p:ph type="title"/>
          </p:nvPr>
        </p:nvSpPr>
        <p:spPr>
          <a:xfrm>
            <a:off x="5170963" y="209708"/>
            <a:ext cx="1654952" cy="896399"/>
          </a:xfrm>
        </p:spPr>
        <p:txBody>
          <a:bodyPr>
            <a:normAutofit/>
          </a:bodyPr>
          <a:lstStyle/>
          <a:p>
            <a:r>
              <a:rPr lang="en-US" sz="2800" dirty="0"/>
              <a:t>Skill Set</a:t>
            </a:r>
          </a:p>
        </p:txBody>
      </p:sp>
      <p:sp>
        <p:nvSpPr>
          <p:cNvPr id="8" name="Rectángulo 5">
            <a:extLst>
              <a:ext uri="{FF2B5EF4-FFF2-40B4-BE49-F238E27FC236}">
                <a16:creationId xmlns:a16="http://schemas.microsoft.com/office/drawing/2014/main" id="{4C6CA525-B051-7308-2D08-779DE3B7E40B}"/>
              </a:ext>
            </a:extLst>
          </p:cNvPr>
          <p:cNvSpPr/>
          <p:nvPr/>
        </p:nvSpPr>
        <p:spPr>
          <a:xfrm>
            <a:off x="5170963" y="844969"/>
            <a:ext cx="1654953" cy="45719"/>
          </a:xfrm>
          <a:prstGeom prst="rect">
            <a:avLst/>
          </a:prstGeom>
          <a:solidFill>
            <a:srgbClr val="001749"/>
          </a:solidFill>
          <a:ln>
            <a:solidFill>
              <a:srgbClr val="0017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54619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EB4C0C-EF68-0E0F-5C16-83F45A5AF460}"/>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A375618E-CF6B-C613-8EBD-37EECE4FFECB}"/>
              </a:ext>
            </a:extLst>
          </p:cNvPr>
          <p:cNvSpPr>
            <a:spLocks noGrp="1"/>
          </p:cNvSpPr>
          <p:nvPr>
            <p:ph type="title"/>
          </p:nvPr>
        </p:nvSpPr>
        <p:spPr>
          <a:xfrm>
            <a:off x="149289" y="0"/>
            <a:ext cx="6422961" cy="1350760"/>
          </a:xfrm>
        </p:spPr>
        <p:txBody>
          <a:bodyPr>
            <a:normAutofit/>
          </a:bodyPr>
          <a:lstStyle/>
          <a:p>
            <a:r>
              <a:rPr lang="en-US" sz="3600" dirty="0"/>
              <a:t>Remote Patient Monitoring </a:t>
            </a:r>
          </a:p>
        </p:txBody>
      </p:sp>
      <p:sp>
        <p:nvSpPr>
          <p:cNvPr id="6" name="Rectángulo 5">
            <a:extLst>
              <a:ext uri="{FF2B5EF4-FFF2-40B4-BE49-F238E27FC236}">
                <a16:creationId xmlns:a16="http://schemas.microsoft.com/office/drawing/2014/main" id="{7C187FAD-3AAD-C2BE-CFED-487B4884354A}"/>
              </a:ext>
            </a:extLst>
          </p:cNvPr>
          <p:cNvSpPr/>
          <p:nvPr/>
        </p:nvSpPr>
        <p:spPr>
          <a:xfrm>
            <a:off x="223935" y="999310"/>
            <a:ext cx="5964214" cy="45719"/>
          </a:xfrm>
          <a:prstGeom prst="rect">
            <a:avLst/>
          </a:prstGeom>
          <a:solidFill>
            <a:srgbClr val="001749"/>
          </a:solidFill>
          <a:ln>
            <a:solidFill>
              <a:srgbClr val="0017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a 3">
            <a:extLst>
              <a:ext uri="{FF2B5EF4-FFF2-40B4-BE49-F238E27FC236}">
                <a16:creationId xmlns:a16="http://schemas.microsoft.com/office/drawing/2014/main" id="{451BE9AF-F65A-56C1-A8EE-62F96119A489}"/>
              </a:ext>
            </a:extLst>
          </p:cNvPr>
          <p:cNvGraphicFramePr>
            <a:graphicFrameLocks noGrp="1"/>
          </p:cNvGraphicFramePr>
          <p:nvPr/>
        </p:nvGraphicFramePr>
        <p:xfrm>
          <a:off x="307910" y="1592580"/>
          <a:ext cx="11299372" cy="3977640"/>
        </p:xfrm>
        <a:graphic>
          <a:graphicData uri="http://schemas.openxmlformats.org/drawingml/2006/table">
            <a:tbl>
              <a:tblPr firstRow="1" bandRow="1">
                <a:tableStyleId>{5C22544A-7EE6-4342-B048-85BDC9FD1C3A}</a:tableStyleId>
              </a:tblPr>
              <a:tblGrid>
                <a:gridCol w="5649686">
                  <a:extLst>
                    <a:ext uri="{9D8B030D-6E8A-4147-A177-3AD203B41FA5}">
                      <a16:colId xmlns:a16="http://schemas.microsoft.com/office/drawing/2014/main" val="3604126595"/>
                    </a:ext>
                  </a:extLst>
                </a:gridCol>
                <a:gridCol w="5649686">
                  <a:extLst>
                    <a:ext uri="{9D8B030D-6E8A-4147-A177-3AD203B41FA5}">
                      <a16:colId xmlns:a16="http://schemas.microsoft.com/office/drawing/2014/main" val="3071234925"/>
                    </a:ext>
                  </a:extLst>
                </a:gridCol>
              </a:tblGrid>
              <a:tr h="370840">
                <a:tc>
                  <a:txBody>
                    <a:bodyPr/>
                    <a:lstStyle/>
                    <a:p>
                      <a:r>
                        <a:rPr lang="en-US" sz="1600" b="0" dirty="0">
                          <a:latin typeface="ADLaM Display" panose="02010000000000000000" pitchFamily="2" charset="0"/>
                          <a:ea typeface="ADLaM Display" panose="02010000000000000000" pitchFamily="2" charset="0"/>
                          <a:cs typeface="ADLaM Display" panose="02010000000000000000" pitchFamily="2" charset="0"/>
                        </a:rPr>
                        <a:t>Title:</a:t>
                      </a:r>
                    </a:p>
                  </a:txBody>
                  <a:tcPr>
                    <a:solidFill>
                      <a:srgbClr val="00969C"/>
                    </a:solidFill>
                  </a:tcPr>
                </a:tc>
                <a:tc>
                  <a:txBody>
                    <a:bodyPr/>
                    <a:lstStyle/>
                    <a:p>
                      <a:r>
                        <a:rPr lang="en-US" dirty="0"/>
                        <a:t>Remote Patient Monitoring</a:t>
                      </a:r>
                    </a:p>
                  </a:txBody>
                  <a:tcPr>
                    <a:solidFill>
                      <a:srgbClr val="00969C"/>
                    </a:solidFill>
                  </a:tcPr>
                </a:tc>
                <a:extLst>
                  <a:ext uri="{0D108BD9-81ED-4DB2-BD59-A6C34878D82A}">
                    <a16:rowId xmlns:a16="http://schemas.microsoft.com/office/drawing/2014/main" val="996512626"/>
                  </a:ext>
                </a:extLst>
              </a:tr>
              <a:tr h="370840">
                <a:tc>
                  <a:txBody>
                    <a:bodyPr/>
                    <a:lstStyle/>
                    <a:p>
                      <a:r>
                        <a:rPr lang="en-US" sz="1600" b="0" dirty="0">
                          <a:solidFill>
                            <a:schemeClr val="tx1"/>
                          </a:solidFill>
                          <a:latin typeface="ADLaM Display" panose="02010000000000000000" pitchFamily="2" charset="0"/>
                          <a:ea typeface="ADLaM Display" panose="02010000000000000000" pitchFamily="2" charset="0"/>
                          <a:cs typeface="ADLaM Display" panose="02010000000000000000" pitchFamily="2" charset="0"/>
                        </a:rPr>
                        <a:t>Background:</a:t>
                      </a:r>
                    </a:p>
                  </a:txBody>
                  <a:tcPr/>
                </a:tc>
                <a:tc>
                  <a:txBody>
                    <a:bodyPr/>
                    <a:lstStyle/>
                    <a:p>
                      <a:r>
                        <a:rPr lang="en-US" dirty="0"/>
                        <a:t>Medical Doctor / 8 years college degree</a:t>
                      </a:r>
                    </a:p>
                  </a:txBody>
                  <a:tcPr/>
                </a:tc>
                <a:extLst>
                  <a:ext uri="{0D108BD9-81ED-4DB2-BD59-A6C34878D82A}">
                    <a16:rowId xmlns:a16="http://schemas.microsoft.com/office/drawing/2014/main" val="1522111637"/>
                  </a:ext>
                </a:extLst>
              </a:tr>
              <a:tr h="370840">
                <a:tc>
                  <a:txBody>
                    <a:bodyPr/>
                    <a:lstStyle/>
                    <a:p>
                      <a:r>
                        <a:rPr lang="en-US" sz="1600" b="0" dirty="0">
                          <a:solidFill>
                            <a:schemeClr val="bg1">
                              <a:lumMod val="95000"/>
                            </a:schemeClr>
                          </a:solidFill>
                          <a:latin typeface="ADLaM Display" panose="02010000000000000000" pitchFamily="2" charset="0"/>
                          <a:ea typeface="ADLaM Display" panose="02010000000000000000" pitchFamily="2" charset="0"/>
                          <a:cs typeface="ADLaM Display" panose="02010000000000000000" pitchFamily="2" charset="0"/>
                        </a:rPr>
                        <a:t>Tier:</a:t>
                      </a:r>
                    </a:p>
                  </a:txBody>
                  <a:tcPr>
                    <a:solidFill>
                      <a:srgbClr val="00969C"/>
                    </a:solidFill>
                  </a:tcPr>
                </a:tc>
                <a:tc>
                  <a:txBody>
                    <a:bodyPr/>
                    <a:lstStyle/>
                    <a:p>
                      <a:r>
                        <a:rPr lang="en-US" b="1" dirty="0">
                          <a:solidFill>
                            <a:schemeClr val="bg1"/>
                          </a:solidFill>
                          <a:latin typeface="+mn-lt"/>
                          <a:ea typeface="ADLaM Display" panose="02010000000000000000" pitchFamily="2" charset="0"/>
                          <a:cs typeface="ADLaM Display" panose="02010000000000000000" pitchFamily="2" charset="0"/>
                        </a:rPr>
                        <a:t>T3 only</a:t>
                      </a:r>
                    </a:p>
                  </a:txBody>
                  <a:tcPr>
                    <a:solidFill>
                      <a:srgbClr val="00969C"/>
                    </a:solidFill>
                  </a:tcPr>
                </a:tc>
                <a:extLst>
                  <a:ext uri="{0D108BD9-81ED-4DB2-BD59-A6C34878D82A}">
                    <a16:rowId xmlns:a16="http://schemas.microsoft.com/office/drawing/2014/main" val="3470095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DLaM Display" panose="02010000000000000000" pitchFamily="2" charset="0"/>
                          <a:ea typeface="ADLaM Display" panose="02010000000000000000" pitchFamily="2" charset="0"/>
                          <a:cs typeface="ADLaM Display" panose="02010000000000000000" pitchFamily="2" charset="0"/>
                        </a:rPr>
                        <a:t>Training:</a:t>
                      </a:r>
                    </a:p>
                  </a:txBody>
                  <a:tcPr>
                    <a:solidFill>
                      <a:schemeClr val="accent1">
                        <a:lumMod val="20000"/>
                        <a:lumOff val="80000"/>
                      </a:schemeClr>
                    </a:solidFill>
                  </a:tcPr>
                </a:tc>
                <a:tc>
                  <a:txBody>
                    <a:bodyPr/>
                    <a:lstStyle/>
                    <a:p>
                      <a:r>
                        <a:rPr lang="en-US" sz="1600" b="0" dirty="0">
                          <a:solidFill>
                            <a:schemeClr val="tx1"/>
                          </a:solidFill>
                          <a:latin typeface="+mn-lt"/>
                          <a:ea typeface="ADLaM Display" panose="02010000000000000000" pitchFamily="2" charset="0"/>
                          <a:cs typeface="ADLaM Display" panose="02010000000000000000" pitchFamily="2" charset="0"/>
                        </a:rPr>
                        <a:t>2 weeks of training (including EMR)</a:t>
                      </a:r>
                    </a:p>
                    <a:p>
                      <a:r>
                        <a:rPr lang="en-US" sz="1600" b="0" dirty="0">
                          <a:solidFill>
                            <a:schemeClr val="tx1"/>
                          </a:solidFill>
                          <a:latin typeface="+mn-lt"/>
                          <a:ea typeface="ADLaM Display" panose="02010000000000000000" pitchFamily="2" charset="0"/>
                          <a:cs typeface="ADLaM Display" panose="02010000000000000000" pitchFamily="2" charset="0"/>
                        </a:rPr>
                        <a:t>CCM Training:  ECW, Nextgen, Tebra, Elation, RPM Basics </a:t>
                      </a:r>
                    </a:p>
                  </a:txBody>
                  <a:tcPr>
                    <a:solidFill>
                      <a:schemeClr val="accent1">
                        <a:lumMod val="20000"/>
                        <a:lumOff val="80000"/>
                      </a:schemeClr>
                    </a:solidFill>
                  </a:tcPr>
                </a:tc>
                <a:extLst>
                  <a:ext uri="{0D108BD9-81ED-4DB2-BD59-A6C34878D82A}">
                    <a16:rowId xmlns:a16="http://schemas.microsoft.com/office/drawing/2014/main" val="874415081"/>
                  </a:ext>
                </a:extLst>
              </a:tr>
              <a:tr h="4889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bg1"/>
                          </a:solidFill>
                          <a:latin typeface="ADLaM Display" panose="02010000000000000000" pitchFamily="2" charset="0"/>
                          <a:ea typeface="ADLaM Display" panose="02010000000000000000" pitchFamily="2" charset="0"/>
                          <a:cs typeface="ADLaM Display" panose="02010000000000000000" pitchFamily="2" charset="0"/>
                        </a:rPr>
                        <a:t>Description:</a:t>
                      </a:r>
                    </a:p>
                    <a:p>
                      <a:endParaRPr lang="en-US" sz="1600" b="0" dirty="0">
                        <a:solidFill>
                          <a:schemeClr val="bg1"/>
                        </a:solidFill>
                        <a:latin typeface="ADLaM Display" panose="02010000000000000000" pitchFamily="2" charset="0"/>
                        <a:ea typeface="ADLaM Display" panose="02010000000000000000" pitchFamily="2" charset="0"/>
                        <a:cs typeface="ADLaM Display" panose="02010000000000000000" pitchFamily="2" charset="0"/>
                      </a:endParaRPr>
                    </a:p>
                  </a:txBody>
                  <a:tcPr anchor="ctr">
                    <a:solidFill>
                      <a:srgbClr val="00969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solidFill>
                          <a:latin typeface="+mn-lt"/>
                          <a:ea typeface="ADLaM Display" panose="02010000000000000000" pitchFamily="2" charset="0"/>
                          <a:cs typeface="ADLaM Display" panose="02010000000000000000" pitchFamily="2" charset="0"/>
                        </a:rPr>
                        <a:t>Outside traditional healthcare settings, RPM uses digital technology to monitor patients’ health data (such as blood pressure, blood glucose, or heart rate). By regularly tracking these metrics, RPM helps detect health issues early, prevents disease progression, and reduces hospital readmissions. This proactive approach aligns with VBC’s focus on preventive care and maintaining health, especially for patients with chronic illnesses.</a:t>
                      </a:r>
                      <a:endParaRPr lang="en-US" dirty="0">
                        <a:solidFill>
                          <a:schemeClr val="bg1"/>
                        </a:solidFill>
                      </a:endParaRPr>
                    </a:p>
                  </a:txBody>
                  <a:tcPr>
                    <a:solidFill>
                      <a:srgbClr val="00969C"/>
                    </a:solidFill>
                  </a:tcPr>
                </a:tc>
                <a:extLst>
                  <a:ext uri="{0D108BD9-81ED-4DB2-BD59-A6C34878D82A}">
                    <a16:rowId xmlns:a16="http://schemas.microsoft.com/office/drawing/2014/main" val="3368652259"/>
                  </a:ext>
                </a:extLst>
              </a:tr>
            </a:tbl>
          </a:graphicData>
        </a:graphic>
      </p:graphicFrame>
    </p:spTree>
    <p:extLst>
      <p:ext uri="{BB962C8B-B14F-4D97-AF65-F5344CB8AC3E}">
        <p14:creationId xmlns:p14="http://schemas.microsoft.com/office/powerpoint/2010/main" val="32220127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62F5AC-1F23-A43B-AF25-FEADB144A1A1}"/>
            </a:ext>
          </a:extLst>
        </p:cNvPr>
        <p:cNvGrpSpPr/>
        <p:nvPr/>
      </p:nvGrpSpPr>
      <p:grpSpPr>
        <a:xfrm>
          <a:off x="0" y="0"/>
          <a:ext cx="0" cy="0"/>
          <a:chOff x="0" y="0"/>
          <a:chExt cx="0" cy="0"/>
        </a:xfrm>
      </p:grpSpPr>
      <p:graphicFrame>
        <p:nvGraphicFramePr>
          <p:cNvPr id="5" name="Tabla 4">
            <a:extLst>
              <a:ext uri="{FF2B5EF4-FFF2-40B4-BE49-F238E27FC236}">
                <a16:creationId xmlns:a16="http://schemas.microsoft.com/office/drawing/2014/main" id="{FF09BCBC-DE18-A29B-0F3F-BB2308EDC2F2}"/>
              </a:ext>
            </a:extLst>
          </p:cNvPr>
          <p:cNvGraphicFramePr>
            <a:graphicFrameLocks noGrp="1"/>
          </p:cNvGraphicFramePr>
          <p:nvPr/>
        </p:nvGraphicFramePr>
        <p:xfrm>
          <a:off x="111966" y="1347028"/>
          <a:ext cx="11848258" cy="3621166"/>
        </p:xfrm>
        <a:graphic>
          <a:graphicData uri="http://schemas.openxmlformats.org/drawingml/2006/table">
            <a:tbl>
              <a:tblPr firstRow="1" bandRow="1">
                <a:tableStyleId>{5C22544A-7EE6-4342-B048-85BDC9FD1C3A}</a:tableStyleId>
              </a:tblPr>
              <a:tblGrid>
                <a:gridCol w="1989686">
                  <a:extLst>
                    <a:ext uri="{9D8B030D-6E8A-4147-A177-3AD203B41FA5}">
                      <a16:colId xmlns:a16="http://schemas.microsoft.com/office/drawing/2014/main" val="3263587869"/>
                    </a:ext>
                  </a:extLst>
                </a:gridCol>
                <a:gridCol w="2565598">
                  <a:extLst>
                    <a:ext uri="{9D8B030D-6E8A-4147-A177-3AD203B41FA5}">
                      <a16:colId xmlns:a16="http://schemas.microsoft.com/office/drawing/2014/main" val="1872688529"/>
                    </a:ext>
                  </a:extLst>
                </a:gridCol>
                <a:gridCol w="7292974">
                  <a:extLst>
                    <a:ext uri="{9D8B030D-6E8A-4147-A177-3AD203B41FA5}">
                      <a16:colId xmlns:a16="http://schemas.microsoft.com/office/drawing/2014/main" val="1895593847"/>
                    </a:ext>
                  </a:extLst>
                </a:gridCol>
              </a:tblGrid>
              <a:tr h="317063">
                <a:tc>
                  <a:txBody>
                    <a:bodyPr/>
                    <a:lstStyle/>
                    <a:p>
                      <a:pPr algn="ctr"/>
                      <a:r>
                        <a:rPr lang="en-US" sz="1400" dirty="0"/>
                        <a:t>CATEGORY</a:t>
                      </a:r>
                    </a:p>
                  </a:txBody>
                  <a:tcPr>
                    <a:solidFill>
                      <a:srgbClr val="00969C"/>
                    </a:solidFill>
                  </a:tcPr>
                </a:tc>
                <a:tc>
                  <a:txBody>
                    <a:bodyPr/>
                    <a:lstStyle/>
                    <a:p>
                      <a:pPr algn="ctr"/>
                      <a:r>
                        <a:rPr lang="en-US" sz="1400" dirty="0"/>
                        <a:t>ITEMS</a:t>
                      </a:r>
                    </a:p>
                  </a:txBody>
                  <a:tcPr>
                    <a:solidFill>
                      <a:srgbClr val="00969C"/>
                    </a:solidFill>
                  </a:tcPr>
                </a:tc>
                <a:tc>
                  <a:txBody>
                    <a:bodyPr/>
                    <a:lstStyle/>
                    <a:p>
                      <a:pPr algn="ctr"/>
                      <a:r>
                        <a:rPr lang="en-US" sz="1400" dirty="0"/>
                        <a:t>DESCRIPTION</a:t>
                      </a:r>
                    </a:p>
                  </a:txBody>
                  <a:tcPr>
                    <a:solidFill>
                      <a:srgbClr val="00969C"/>
                    </a:solidFill>
                  </a:tcPr>
                </a:tc>
                <a:extLst>
                  <a:ext uri="{0D108BD9-81ED-4DB2-BD59-A6C34878D82A}">
                    <a16:rowId xmlns:a16="http://schemas.microsoft.com/office/drawing/2014/main" val="162134167"/>
                  </a:ext>
                </a:extLst>
              </a:tr>
              <a:tr h="317063">
                <a:tc rowSpan="8">
                  <a:txBody>
                    <a:bodyPr/>
                    <a:lstStyle/>
                    <a:p>
                      <a:pPr algn="ctr"/>
                      <a:r>
                        <a:rPr lang="en-US" sz="1400" dirty="0"/>
                        <a:t>Administrative and Clerical</a:t>
                      </a: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Real-Time Monitoring and Data</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Monitor incoming data on patient vitals (e.g., heart rate, oxygen levels, blood glucose, and blood pressure) through the RPM platform daily.</a:t>
                      </a:r>
                      <a:endParaRPr lang="en-US" b="0" i="0" dirty="0">
                        <a:effectLst/>
                      </a:endParaRPr>
                    </a:p>
                  </a:txBody>
                  <a:tcPr/>
                </a:tc>
                <a:extLst>
                  <a:ext uri="{0D108BD9-81ED-4DB2-BD59-A6C34878D82A}">
                    <a16:rowId xmlns:a16="http://schemas.microsoft.com/office/drawing/2014/main" val="1393982413"/>
                  </a:ext>
                </a:extLst>
              </a:tr>
              <a:tr h="31706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Review Alerts</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Review flagged readings and analyze trends to identify potential health risks, ensuring timely detection of any signs of deterioration.</a:t>
                      </a:r>
                      <a:endParaRPr lang="en-US" b="0" i="0" dirty="0">
                        <a:effectLst/>
                      </a:endParaRPr>
                    </a:p>
                  </a:txBody>
                  <a:tcPr/>
                </a:tc>
                <a:extLst>
                  <a:ext uri="{0D108BD9-81ED-4DB2-BD59-A6C34878D82A}">
                    <a16:rowId xmlns:a16="http://schemas.microsoft.com/office/drawing/2014/main" val="4065216509"/>
                  </a:ext>
                </a:extLst>
              </a:tr>
              <a:tr h="31706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Patient Engagement and Follow-Up</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Conduct regular check-ins with patients to ensure they are comfortable with device usage and understand how their readings relate to their health.</a:t>
                      </a:r>
                      <a:endParaRPr lang="en-US" b="0" i="0" dirty="0">
                        <a:effectLst/>
                      </a:endParaRPr>
                    </a:p>
                  </a:txBody>
                  <a:tcPr/>
                </a:tc>
                <a:extLst>
                  <a:ext uri="{0D108BD9-81ED-4DB2-BD59-A6C34878D82A}">
                    <a16:rowId xmlns:a16="http://schemas.microsoft.com/office/drawing/2014/main" val="1501483066"/>
                  </a:ext>
                </a:extLst>
              </a:tr>
              <a:tr h="295945">
                <a:tc vMerge="1">
                  <a:txBody>
                    <a:bodyPr/>
                    <a:lstStyle/>
                    <a:p>
                      <a:endParaRPr lang="en-US" sz="1400" dirty="0"/>
                    </a:p>
                  </a:txBody>
                  <a:tcPr/>
                </a:tc>
                <a:tc>
                  <a:txBody>
                    <a:bodyPr/>
                    <a:lstStyle/>
                    <a:p>
                      <a:pPr algn="l" rtl="0" fontAlgn="base"/>
                      <a:r>
                        <a:rPr lang="en-US" sz="1100" noProof="0" dirty="0"/>
                        <a:t>Documentation and Reporting</a:t>
                      </a:r>
                      <a:endParaRPr lang="en-US" b="0" i="0" noProof="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Record all patient interactions, monitoring data, interventions, and any changes in health status in the electronic health record (EHR)</a:t>
                      </a:r>
                      <a:endParaRPr lang="en-US" b="0" i="0" dirty="0">
                        <a:effectLst/>
                      </a:endParaRPr>
                    </a:p>
                  </a:txBody>
                  <a:tcPr/>
                </a:tc>
                <a:extLst>
                  <a:ext uri="{0D108BD9-81ED-4DB2-BD59-A6C34878D82A}">
                    <a16:rowId xmlns:a16="http://schemas.microsoft.com/office/drawing/2014/main" val="2396077561"/>
                  </a:ext>
                </a:extLst>
              </a:tr>
              <a:tr h="31706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Device Education</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Educate patients on the proper use of RPM devices (e.g., blood pressure monitors, glucose meters, pulse oximeters) and ensure they understand how to transmit data.</a:t>
                      </a:r>
                      <a:endParaRPr lang="en-US" b="0" i="0" dirty="0">
                        <a:effectLst/>
                      </a:endParaRPr>
                    </a:p>
                  </a:txBody>
                  <a:tcPr/>
                </a:tc>
                <a:extLst>
                  <a:ext uri="{0D108BD9-81ED-4DB2-BD59-A6C34878D82A}">
                    <a16:rowId xmlns:a16="http://schemas.microsoft.com/office/drawing/2014/main" val="1057768381"/>
                  </a:ext>
                </a:extLst>
              </a:tr>
              <a:tr h="31706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Patient Education and Empowerment</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Educate patients on interpreting their health metrics, teaching them the significance of their readings and how lifestyle changes can impact results.</a:t>
                      </a:r>
                      <a:endParaRPr lang="en-US" b="0" i="0" dirty="0">
                        <a:effectLst/>
                      </a:endParaRPr>
                    </a:p>
                  </a:txBody>
                  <a:tcPr/>
                </a:tc>
                <a:extLst>
                  <a:ext uri="{0D108BD9-81ED-4DB2-BD59-A6C34878D82A}">
                    <a16:rowId xmlns:a16="http://schemas.microsoft.com/office/drawing/2014/main" val="3839542143"/>
                  </a:ext>
                </a:extLst>
              </a:tr>
              <a:tr h="31706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Advocacy and Support</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Connect patients with additional resources like LVN escalation or PCP follow-up. </a:t>
                      </a:r>
                      <a:endParaRPr lang="en-US" b="0" i="0" dirty="0">
                        <a:effectLst/>
                      </a:endParaRPr>
                    </a:p>
                  </a:txBody>
                  <a:tcPr/>
                </a:tc>
                <a:extLst>
                  <a:ext uri="{0D108BD9-81ED-4DB2-BD59-A6C34878D82A}">
                    <a16:rowId xmlns:a16="http://schemas.microsoft.com/office/drawing/2014/main" val="3418065089"/>
                  </a:ext>
                </a:extLst>
              </a:tr>
              <a:tr h="41432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Documentation and Compliance</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Maintain thorough and accurate records of all patient interactions, assessments, care plans, and updates in the electronic health record (EHR) system.</a:t>
                      </a:r>
                      <a:endParaRPr lang="en-US" b="0" i="0" dirty="0">
                        <a:effectLst/>
                      </a:endParaRPr>
                    </a:p>
                  </a:txBody>
                  <a:tcPr/>
                </a:tc>
                <a:extLst>
                  <a:ext uri="{0D108BD9-81ED-4DB2-BD59-A6C34878D82A}">
                    <a16:rowId xmlns:a16="http://schemas.microsoft.com/office/drawing/2014/main" val="292732289"/>
                  </a:ext>
                </a:extLst>
              </a:tr>
            </a:tbl>
          </a:graphicData>
        </a:graphic>
      </p:graphicFrame>
      <p:sp>
        <p:nvSpPr>
          <p:cNvPr id="7" name="Título 1">
            <a:extLst>
              <a:ext uri="{FF2B5EF4-FFF2-40B4-BE49-F238E27FC236}">
                <a16:creationId xmlns:a16="http://schemas.microsoft.com/office/drawing/2014/main" id="{F5389BED-08E0-41B7-3376-5E77B6C0D49D}"/>
              </a:ext>
            </a:extLst>
          </p:cNvPr>
          <p:cNvSpPr>
            <a:spLocks noGrp="1"/>
          </p:cNvSpPr>
          <p:nvPr>
            <p:ph type="title"/>
          </p:nvPr>
        </p:nvSpPr>
        <p:spPr>
          <a:xfrm>
            <a:off x="5170963" y="209708"/>
            <a:ext cx="1654952" cy="896399"/>
          </a:xfrm>
        </p:spPr>
        <p:txBody>
          <a:bodyPr>
            <a:normAutofit/>
          </a:bodyPr>
          <a:lstStyle/>
          <a:p>
            <a:r>
              <a:rPr lang="en-US" sz="2800" dirty="0"/>
              <a:t>Skill Set</a:t>
            </a:r>
          </a:p>
        </p:txBody>
      </p:sp>
      <p:sp>
        <p:nvSpPr>
          <p:cNvPr id="8" name="Rectángulo 5">
            <a:extLst>
              <a:ext uri="{FF2B5EF4-FFF2-40B4-BE49-F238E27FC236}">
                <a16:creationId xmlns:a16="http://schemas.microsoft.com/office/drawing/2014/main" id="{1A8C695D-E748-4193-59B1-1B8CD28A6663}"/>
              </a:ext>
            </a:extLst>
          </p:cNvPr>
          <p:cNvSpPr/>
          <p:nvPr/>
        </p:nvSpPr>
        <p:spPr>
          <a:xfrm>
            <a:off x="5170963" y="844969"/>
            <a:ext cx="1654953" cy="45719"/>
          </a:xfrm>
          <a:prstGeom prst="rect">
            <a:avLst/>
          </a:prstGeom>
          <a:solidFill>
            <a:srgbClr val="001749"/>
          </a:solidFill>
          <a:ln>
            <a:solidFill>
              <a:srgbClr val="0017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69694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DDF967-2801-3DE8-591B-8B036003E55B}"/>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371D641A-FD0F-BC55-3454-902445FBE0DE}"/>
              </a:ext>
            </a:extLst>
          </p:cNvPr>
          <p:cNvSpPr>
            <a:spLocks noGrp="1"/>
          </p:cNvSpPr>
          <p:nvPr>
            <p:ph type="title"/>
          </p:nvPr>
        </p:nvSpPr>
        <p:spPr>
          <a:xfrm>
            <a:off x="149289" y="0"/>
            <a:ext cx="6422961" cy="1350760"/>
          </a:xfrm>
        </p:spPr>
        <p:txBody>
          <a:bodyPr>
            <a:normAutofit/>
          </a:bodyPr>
          <a:lstStyle/>
          <a:p>
            <a:r>
              <a:rPr lang="en-US" sz="3600" dirty="0"/>
              <a:t>Risk Adjustment </a:t>
            </a:r>
          </a:p>
        </p:txBody>
      </p:sp>
      <p:sp>
        <p:nvSpPr>
          <p:cNvPr id="6" name="Rectángulo 5">
            <a:extLst>
              <a:ext uri="{FF2B5EF4-FFF2-40B4-BE49-F238E27FC236}">
                <a16:creationId xmlns:a16="http://schemas.microsoft.com/office/drawing/2014/main" id="{D3DC58F7-0EFC-D2B3-A7AC-DA9944A88EB1}"/>
              </a:ext>
            </a:extLst>
          </p:cNvPr>
          <p:cNvSpPr/>
          <p:nvPr/>
        </p:nvSpPr>
        <p:spPr>
          <a:xfrm flipV="1">
            <a:off x="223935" y="940527"/>
            <a:ext cx="3660088" cy="58784"/>
          </a:xfrm>
          <a:prstGeom prst="rect">
            <a:avLst/>
          </a:prstGeom>
          <a:solidFill>
            <a:srgbClr val="001749"/>
          </a:solidFill>
          <a:ln>
            <a:solidFill>
              <a:srgbClr val="0017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a 3">
            <a:extLst>
              <a:ext uri="{FF2B5EF4-FFF2-40B4-BE49-F238E27FC236}">
                <a16:creationId xmlns:a16="http://schemas.microsoft.com/office/drawing/2014/main" id="{A15B02E9-37A6-CBC4-B423-025525C9602D}"/>
              </a:ext>
            </a:extLst>
          </p:cNvPr>
          <p:cNvGraphicFramePr>
            <a:graphicFrameLocks noGrp="1"/>
          </p:cNvGraphicFramePr>
          <p:nvPr/>
        </p:nvGraphicFramePr>
        <p:xfrm>
          <a:off x="307910" y="1592580"/>
          <a:ext cx="11299372" cy="4251960"/>
        </p:xfrm>
        <a:graphic>
          <a:graphicData uri="http://schemas.openxmlformats.org/drawingml/2006/table">
            <a:tbl>
              <a:tblPr firstRow="1" bandRow="1">
                <a:tableStyleId>{5C22544A-7EE6-4342-B048-85BDC9FD1C3A}</a:tableStyleId>
              </a:tblPr>
              <a:tblGrid>
                <a:gridCol w="5649686">
                  <a:extLst>
                    <a:ext uri="{9D8B030D-6E8A-4147-A177-3AD203B41FA5}">
                      <a16:colId xmlns:a16="http://schemas.microsoft.com/office/drawing/2014/main" val="3604126595"/>
                    </a:ext>
                  </a:extLst>
                </a:gridCol>
                <a:gridCol w="5649686">
                  <a:extLst>
                    <a:ext uri="{9D8B030D-6E8A-4147-A177-3AD203B41FA5}">
                      <a16:colId xmlns:a16="http://schemas.microsoft.com/office/drawing/2014/main" val="3071234925"/>
                    </a:ext>
                  </a:extLst>
                </a:gridCol>
              </a:tblGrid>
              <a:tr h="370840">
                <a:tc>
                  <a:txBody>
                    <a:bodyPr/>
                    <a:lstStyle/>
                    <a:p>
                      <a:r>
                        <a:rPr lang="en-US" sz="1600" b="0" dirty="0">
                          <a:latin typeface="ADLaM Display" panose="02010000000000000000" pitchFamily="2" charset="0"/>
                          <a:ea typeface="ADLaM Display" panose="02010000000000000000" pitchFamily="2" charset="0"/>
                          <a:cs typeface="ADLaM Display" panose="02010000000000000000" pitchFamily="2" charset="0"/>
                        </a:rPr>
                        <a:t>Title:</a:t>
                      </a:r>
                    </a:p>
                  </a:txBody>
                  <a:tcPr>
                    <a:solidFill>
                      <a:srgbClr val="00969C"/>
                    </a:solidFill>
                  </a:tcPr>
                </a:tc>
                <a:tc>
                  <a:txBody>
                    <a:bodyPr/>
                    <a:lstStyle/>
                    <a:p>
                      <a:r>
                        <a:rPr lang="en-US" dirty="0"/>
                        <a:t>Remote Patient Monitoring</a:t>
                      </a:r>
                    </a:p>
                  </a:txBody>
                  <a:tcPr>
                    <a:solidFill>
                      <a:srgbClr val="00969C"/>
                    </a:solidFill>
                  </a:tcPr>
                </a:tc>
                <a:extLst>
                  <a:ext uri="{0D108BD9-81ED-4DB2-BD59-A6C34878D82A}">
                    <a16:rowId xmlns:a16="http://schemas.microsoft.com/office/drawing/2014/main" val="996512626"/>
                  </a:ext>
                </a:extLst>
              </a:tr>
              <a:tr h="370840">
                <a:tc>
                  <a:txBody>
                    <a:bodyPr/>
                    <a:lstStyle/>
                    <a:p>
                      <a:r>
                        <a:rPr lang="en-US" sz="1600" b="0" dirty="0">
                          <a:solidFill>
                            <a:schemeClr val="tx1"/>
                          </a:solidFill>
                          <a:latin typeface="ADLaM Display" panose="02010000000000000000" pitchFamily="2" charset="0"/>
                          <a:ea typeface="ADLaM Display" panose="02010000000000000000" pitchFamily="2" charset="0"/>
                          <a:cs typeface="ADLaM Display" panose="02010000000000000000" pitchFamily="2" charset="0"/>
                        </a:rPr>
                        <a:t>Background:</a:t>
                      </a:r>
                    </a:p>
                  </a:txBody>
                  <a:tcPr/>
                </a:tc>
                <a:tc>
                  <a:txBody>
                    <a:bodyPr/>
                    <a:lstStyle/>
                    <a:p>
                      <a:r>
                        <a:rPr lang="en-US" dirty="0"/>
                        <a:t>Medical Doctor / 8 years college degree</a:t>
                      </a:r>
                    </a:p>
                  </a:txBody>
                  <a:tcPr/>
                </a:tc>
                <a:extLst>
                  <a:ext uri="{0D108BD9-81ED-4DB2-BD59-A6C34878D82A}">
                    <a16:rowId xmlns:a16="http://schemas.microsoft.com/office/drawing/2014/main" val="1522111637"/>
                  </a:ext>
                </a:extLst>
              </a:tr>
              <a:tr h="370840">
                <a:tc>
                  <a:txBody>
                    <a:bodyPr/>
                    <a:lstStyle/>
                    <a:p>
                      <a:r>
                        <a:rPr lang="en-US" sz="1600" b="0" dirty="0">
                          <a:solidFill>
                            <a:schemeClr val="bg1">
                              <a:lumMod val="95000"/>
                            </a:schemeClr>
                          </a:solidFill>
                          <a:latin typeface="ADLaM Display" panose="02010000000000000000" pitchFamily="2" charset="0"/>
                          <a:ea typeface="ADLaM Display" panose="02010000000000000000" pitchFamily="2" charset="0"/>
                          <a:cs typeface="ADLaM Display" panose="02010000000000000000" pitchFamily="2" charset="0"/>
                        </a:rPr>
                        <a:t>Tier:</a:t>
                      </a:r>
                    </a:p>
                  </a:txBody>
                  <a:tcPr>
                    <a:solidFill>
                      <a:srgbClr val="00969C"/>
                    </a:solidFill>
                  </a:tcPr>
                </a:tc>
                <a:tc>
                  <a:txBody>
                    <a:bodyPr/>
                    <a:lstStyle/>
                    <a:p>
                      <a:r>
                        <a:rPr lang="en-US" b="1" dirty="0">
                          <a:solidFill>
                            <a:schemeClr val="bg1"/>
                          </a:solidFill>
                          <a:latin typeface="+mn-lt"/>
                          <a:ea typeface="ADLaM Display" panose="02010000000000000000" pitchFamily="2" charset="0"/>
                          <a:cs typeface="ADLaM Display" panose="02010000000000000000" pitchFamily="2" charset="0"/>
                        </a:rPr>
                        <a:t>T3 only</a:t>
                      </a:r>
                    </a:p>
                  </a:txBody>
                  <a:tcPr>
                    <a:solidFill>
                      <a:srgbClr val="00969C"/>
                    </a:solidFill>
                  </a:tcPr>
                </a:tc>
                <a:extLst>
                  <a:ext uri="{0D108BD9-81ED-4DB2-BD59-A6C34878D82A}">
                    <a16:rowId xmlns:a16="http://schemas.microsoft.com/office/drawing/2014/main" val="3470095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DLaM Display" panose="02010000000000000000" pitchFamily="2" charset="0"/>
                          <a:ea typeface="ADLaM Display" panose="02010000000000000000" pitchFamily="2" charset="0"/>
                          <a:cs typeface="ADLaM Display" panose="02010000000000000000" pitchFamily="2" charset="0"/>
                        </a:rPr>
                        <a:t>Training:</a:t>
                      </a:r>
                    </a:p>
                  </a:txBody>
                  <a:tcPr>
                    <a:solidFill>
                      <a:schemeClr val="accent1">
                        <a:lumMod val="20000"/>
                        <a:lumOff val="80000"/>
                      </a:schemeClr>
                    </a:solidFill>
                  </a:tcPr>
                </a:tc>
                <a:tc>
                  <a:txBody>
                    <a:bodyPr/>
                    <a:lstStyle/>
                    <a:p>
                      <a:r>
                        <a:rPr lang="en-US" sz="1600" b="0" dirty="0">
                          <a:solidFill>
                            <a:schemeClr val="tx1"/>
                          </a:solidFill>
                          <a:latin typeface="+mn-lt"/>
                          <a:ea typeface="ADLaM Display" panose="02010000000000000000" pitchFamily="2" charset="0"/>
                          <a:cs typeface="ADLaM Display" panose="02010000000000000000" pitchFamily="2" charset="0"/>
                        </a:rPr>
                        <a:t>2 weeks of training (including EMR)</a:t>
                      </a:r>
                    </a:p>
                    <a:p>
                      <a:r>
                        <a:rPr lang="en-US" sz="1600" b="0" dirty="0">
                          <a:solidFill>
                            <a:schemeClr val="tx1"/>
                          </a:solidFill>
                          <a:latin typeface="+mn-lt"/>
                          <a:ea typeface="ADLaM Display" panose="02010000000000000000" pitchFamily="2" charset="0"/>
                          <a:cs typeface="ADLaM Display" panose="02010000000000000000" pitchFamily="2" charset="0"/>
                        </a:rPr>
                        <a:t>RA Training:  ECW, Nextgen, Tebra, Elation, Risk Adjustment Basics </a:t>
                      </a:r>
                    </a:p>
                  </a:txBody>
                  <a:tcPr>
                    <a:solidFill>
                      <a:schemeClr val="accent1">
                        <a:lumMod val="20000"/>
                        <a:lumOff val="80000"/>
                      </a:schemeClr>
                    </a:solidFill>
                  </a:tcPr>
                </a:tc>
                <a:extLst>
                  <a:ext uri="{0D108BD9-81ED-4DB2-BD59-A6C34878D82A}">
                    <a16:rowId xmlns:a16="http://schemas.microsoft.com/office/drawing/2014/main" val="874415081"/>
                  </a:ext>
                </a:extLst>
              </a:tr>
              <a:tr h="4889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bg1"/>
                          </a:solidFill>
                          <a:latin typeface="ADLaM Display" panose="02010000000000000000" pitchFamily="2" charset="0"/>
                          <a:ea typeface="ADLaM Display" panose="02010000000000000000" pitchFamily="2" charset="0"/>
                          <a:cs typeface="ADLaM Display" panose="02010000000000000000" pitchFamily="2" charset="0"/>
                        </a:rPr>
                        <a:t>Description:</a:t>
                      </a:r>
                    </a:p>
                    <a:p>
                      <a:endParaRPr lang="en-US" sz="1600" b="0" dirty="0">
                        <a:solidFill>
                          <a:schemeClr val="bg1"/>
                        </a:solidFill>
                        <a:latin typeface="ADLaM Display" panose="02010000000000000000" pitchFamily="2" charset="0"/>
                        <a:ea typeface="ADLaM Display" panose="02010000000000000000" pitchFamily="2" charset="0"/>
                        <a:cs typeface="ADLaM Display" panose="02010000000000000000" pitchFamily="2" charset="0"/>
                      </a:endParaRPr>
                    </a:p>
                  </a:txBody>
                  <a:tcPr anchor="ctr">
                    <a:solidFill>
                      <a:srgbClr val="00969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solidFill>
                          <a:latin typeface="+mn-lt"/>
                          <a:ea typeface="ADLaM Display" panose="02010000000000000000" pitchFamily="2" charset="0"/>
                          <a:cs typeface="ADLaM Display" panose="02010000000000000000" pitchFamily="2" charset="0"/>
                        </a:rPr>
                        <a:t>Accurately assess and adjust the risk of patient populations to optimize reimbursements under Medicare and Medicaid programs.​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solidFill>
                          <a:latin typeface="+mn-lt"/>
                          <a:ea typeface="ADLaM Display" panose="02010000000000000000" pitchFamily="2" charset="0"/>
                          <a:cs typeface="ADLaM Display" panose="02010000000000000000" pitchFamily="2" charset="0"/>
                        </a:rPr>
                        <a:t>Ensure the clinic’s financial sustainability and regulatory compliance by offering insights that support strategic decision-making and improve patient care outcomes.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solidFill>
                          <a:latin typeface="+mn-lt"/>
                          <a:ea typeface="ADLaM Display" panose="02010000000000000000" pitchFamily="2" charset="0"/>
                          <a:cs typeface="ADLaM Display" panose="02010000000000000000" pitchFamily="2" charset="0"/>
                        </a:rPr>
                        <a:t>Healthcare analytics, coding, and clinical documentation improvement focus on maintaining data integrity and driving best practices. </a:t>
                      </a:r>
                      <a:endParaRPr lang="en-US" dirty="0">
                        <a:solidFill>
                          <a:schemeClr val="bg1"/>
                        </a:solidFill>
                      </a:endParaRPr>
                    </a:p>
                  </a:txBody>
                  <a:tcPr>
                    <a:solidFill>
                      <a:srgbClr val="00969C"/>
                    </a:solidFill>
                  </a:tcPr>
                </a:tc>
                <a:extLst>
                  <a:ext uri="{0D108BD9-81ED-4DB2-BD59-A6C34878D82A}">
                    <a16:rowId xmlns:a16="http://schemas.microsoft.com/office/drawing/2014/main" val="3368652259"/>
                  </a:ext>
                </a:extLst>
              </a:tr>
            </a:tbl>
          </a:graphicData>
        </a:graphic>
      </p:graphicFrame>
    </p:spTree>
    <p:extLst>
      <p:ext uri="{BB962C8B-B14F-4D97-AF65-F5344CB8AC3E}">
        <p14:creationId xmlns:p14="http://schemas.microsoft.com/office/powerpoint/2010/main" val="4776394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A4037D-B7FD-405F-7909-846FE14ACE6A}"/>
            </a:ext>
          </a:extLst>
        </p:cNvPr>
        <p:cNvGrpSpPr/>
        <p:nvPr/>
      </p:nvGrpSpPr>
      <p:grpSpPr>
        <a:xfrm>
          <a:off x="0" y="0"/>
          <a:ext cx="0" cy="0"/>
          <a:chOff x="0" y="0"/>
          <a:chExt cx="0" cy="0"/>
        </a:xfrm>
      </p:grpSpPr>
      <p:graphicFrame>
        <p:nvGraphicFramePr>
          <p:cNvPr id="5" name="Tabla 4">
            <a:extLst>
              <a:ext uri="{FF2B5EF4-FFF2-40B4-BE49-F238E27FC236}">
                <a16:creationId xmlns:a16="http://schemas.microsoft.com/office/drawing/2014/main" id="{9E202077-3FCD-E3AB-829D-CD90EC5E0904}"/>
              </a:ext>
            </a:extLst>
          </p:cNvPr>
          <p:cNvGraphicFramePr>
            <a:graphicFrameLocks noGrp="1"/>
          </p:cNvGraphicFramePr>
          <p:nvPr/>
        </p:nvGraphicFramePr>
        <p:xfrm>
          <a:off x="111966" y="1347028"/>
          <a:ext cx="11848258" cy="3956446"/>
        </p:xfrm>
        <a:graphic>
          <a:graphicData uri="http://schemas.openxmlformats.org/drawingml/2006/table">
            <a:tbl>
              <a:tblPr firstRow="1" bandRow="1">
                <a:tableStyleId>{5C22544A-7EE6-4342-B048-85BDC9FD1C3A}</a:tableStyleId>
              </a:tblPr>
              <a:tblGrid>
                <a:gridCol w="1989686">
                  <a:extLst>
                    <a:ext uri="{9D8B030D-6E8A-4147-A177-3AD203B41FA5}">
                      <a16:colId xmlns:a16="http://schemas.microsoft.com/office/drawing/2014/main" val="3263587869"/>
                    </a:ext>
                  </a:extLst>
                </a:gridCol>
                <a:gridCol w="2565598">
                  <a:extLst>
                    <a:ext uri="{9D8B030D-6E8A-4147-A177-3AD203B41FA5}">
                      <a16:colId xmlns:a16="http://schemas.microsoft.com/office/drawing/2014/main" val="1872688529"/>
                    </a:ext>
                  </a:extLst>
                </a:gridCol>
                <a:gridCol w="7292974">
                  <a:extLst>
                    <a:ext uri="{9D8B030D-6E8A-4147-A177-3AD203B41FA5}">
                      <a16:colId xmlns:a16="http://schemas.microsoft.com/office/drawing/2014/main" val="1895593847"/>
                    </a:ext>
                  </a:extLst>
                </a:gridCol>
              </a:tblGrid>
              <a:tr h="317063">
                <a:tc>
                  <a:txBody>
                    <a:bodyPr/>
                    <a:lstStyle/>
                    <a:p>
                      <a:pPr algn="ctr"/>
                      <a:r>
                        <a:rPr lang="en-US" sz="1400" dirty="0"/>
                        <a:t>CATEGORY</a:t>
                      </a:r>
                    </a:p>
                  </a:txBody>
                  <a:tcPr>
                    <a:solidFill>
                      <a:srgbClr val="00969C"/>
                    </a:solidFill>
                  </a:tcPr>
                </a:tc>
                <a:tc>
                  <a:txBody>
                    <a:bodyPr/>
                    <a:lstStyle/>
                    <a:p>
                      <a:pPr algn="ctr"/>
                      <a:r>
                        <a:rPr lang="en-US" sz="1400" dirty="0"/>
                        <a:t>ITEMS</a:t>
                      </a:r>
                    </a:p>
                  </a:txBody>
                  <a:tcPr>
                    <a:solidFill>
                      <a:srgbClr val="00969C"/>
                    </a:solidFill>
                  </a:tcPr>
                </a:tc>
                <a:tc>
                  <a:txBody>
                    <a:bodyPr/>
                    <a:lstStyle/>
                    <a:p>
                      <a:pPr algn="ctr"/>
                      <a:r>
                        <a:rPr lang="en-US" sz="1400" dirty="0"/>
                        <a:t>DESCRIPTION</a:t>
                      </a:r>
                    </a:p>
                  </a:txBody>
                  <a:tcPr>
                    <a:solidFill>
                      <a:srgbClr val="00969C"/>
                    </a:solidFill>
                  </a:tcPr>
                </a:tc>
                <a:extLst>
                  <a:ext uri="{0D108BD9-81ED-4DB2-BD59-A6C34878D82A}">
                    <a16:rowId xmlns:a16="http://schemas.microsoft.com/office/drawing/2014/main" val="162134167"/>
                  </a:ext>
                </a:extLst>
              </a:tr>
              <a:tr h="317063">
                <a:tc rowSpan="8">
                  <a:txBody>
                    <a:bodyPr/>
                    <a:lstStyle/>
                    <a:p>
                      <a:pPr algn="ctr"/>
                      <a:r>
                        <a:rPr lang="en-US" sz="1400" dirty="0"/>
                        <a:t>Administrative</a:t>
                      </a: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Chart Review and Coding Accuracy</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Conduct detailed reviews of medical records and health assessments to identify and verify diagnosis codes, ensuring they accurately reflect patients’ health conditions and risk factors.</a:t>
                      </a:r>
                    </a:p>
                    <a:p>
                      <a:pPr algn="l" rtl="0" fontAlgn="base"/>
                      <a:r>
                        <a:rPr lang="en-US" sz="1100" b="0" i="0" u="none" strike="noStrike" dirty="0">
                          <a:solidFill>
                            <a:srgbClr val="000000"/>
                          </a:solidFill>
                          <a:effectLst/>
                          <a:latin typeface="Calibri" panose="020F0502020204030204" pitchFamily="34" charset="0"/>
                        </a:rPr>
                        <a:t>Analyze records for any missing, incorrect, or insufficient documentation that may affect accurate coding, focusing on conditions impacting risk scores</a:t>
                      </a:r>
                    </a:p>
                  </a:txBody>
                  <a:tcPr/>
                </a:tc>
                <a:extLst>
                  <a:ext uri="{0D108BD9-81ED-4DB2-BD59-A6C34878D82A}">
                    <a16:rowId xmlns:a16="http://schemas.microsoft.com/office/drawing/2014/main" val="1393982413"/>
                  </a:ext>
                </a:extLst>
              </a:tr>
              <a:tr h="31706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Risk Score Calculation and Analysis</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Review RAF scores provided by EHR and identify potential impacts that affect organizational reimbursement.</a:t>
                      </a:r>
                      <a:endParaRPr lang="en-US" b="0" i="0" dirty="0">
                        <a:effectLst/>
                      </a:endParaRPr>
                    </a:p>
                  </a:txBody>
                  <a:tcPr/>
                </a:tc>
                <a:extLst>
                  <a:ext uri="{0D108BD9-81ED-4DB2-BD59-A6C34878D82A}">
                    <a16:rowId xmlns:a16="http://schemas.microsoft.com/office/drawing/2014/main" val="4065216509"/>
                  </a:ext>
                </a:extLst>
              </a:tr>
              <a:tr h="31706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Provider Education and Collaboration</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Partner with physicians and healthcare providers to improve understanding of risk adjustment coding and its impact on patient care, compliance, and reimbursement</a:t>
                      </a:r>
                      <a:endParaRPr lang="en-US" b="0" i="0" dirty="0">
                        <a:effectLst/>
                      </a:endParaRPr>
                    </a:p>
                  </a:txBody>
                  <a:tcPr/>
                </a:tc>
                <a:extLst>
                  <a:ext uri="{0D108BD9-81ED-4DB2-BD59-A6C34878D82A}">
                    <a16:rowId xmlns:a16="http://schemas.microsoft.com/office/drawing/2014/main" val="1501483066"/>
                  </a:ext>
                </a:extLst>
              </a:tr>
              <a:tr h="295945">
                <a:tc vMerge="1">
                  <a:txBody>
                    <a:bodyPr/>
                    <a:lstStyle/>
                    <a:p>
                      <a:endParaRPr lang="en-US" sz="1400" dirty="0"/>
                    </a:p>
                  </a:txBody>
                  <a:tcPr/>
                </a:tc>
                <a:tc>
                  <a:txBody>
                    <a:bodyPr/>
                    <a:lstStyle/>
                    <a:p>
                      <a:pPr algn="l" rtl="0" fontAlgn="base"/>
                      <a:r>
                        <a:rPr lang="en-US" sz="1100" noProof="0" dirty="0"/>
                        <a:t>Compliance Monitoring</a:t>
                      </a:r>
                      <a:endParaRPr lang="en-US" b="0" i="0" noProof="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Ensure compliance with CMS, HHS, and other regulatory bodies by adhering to coding standards, risk adjustment guidelines, and patient privacy laws.</a:t>
                      </a:r>
                      <a:endParaRPr lang="en-US" b="0" i="0" dirty="0">
                        <a:effectLst/>
                      </a:endParaRPr>
                    </a:p>
                  </a:txBody>
                  <a:tcPr/>
                </a:tc>
                <a:extLst>
                  <a:ext uri="{0D108BD9-81ED-4DB2-BD59-A6C34878D82A}">
                    <a16:rowId xmlns:a16="http://schemas.microsoft.com/office/drawing/2014/main" val="2396077561"/>
                  </a:ext>
                </a:extLst>
              </a:tr>
              <a:tr h="31706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Data Validation and Submission</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Validate risk adjustment data submissions to regulatory agencies (e.g., CMS) by cross-checking patient diagnoses, codes, and supporting documentation.</a:t>
                      </a:r>
                      <a:endParaRPr lang="en-US" b="0" i="0" dirty="0">
                        <a:effectLst/>
                      </a:endParaRPr>
                    </a:p>
                  </a:txBody>
                  <a:tcPr/>
                </a:tc>
                <a:extLst>
                  <a:ext uri="{0D108BD9-81ED-4DB2-BD59-A6C34878D82A}">
                    <a16:rowId xmlns:a16="http://schemas.microsoft.com/office/drawing/2014/main" val="1057768381"/>
                  </a:ext>
                </a:extLst>
              </a:tr>
              <a:tr h="31706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Quality Improvement and Reporting</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Develop and implement quality improvement initiatives to enhance documentation practices and optimize risk scores organization-wide.</a:t>
                      </a:r>
                      <a:endParaRPr lang="en-US" b="0" i="0" dirty="0">
                        <a:effectLst/>
                      </a:endParaRPr>
                    </a:p>
                  </a:txBody>
                  <a:tcPr/>
                </a:tc>
                <a:extLst>
                  <a:ext uri="{0D108BD9-81ED-4DB2-BD59-A6C34878D82A}">
                    <a16:rowId xmlns:a16="http://schemas.microsoft.com/office/drawing/2014/main" val="3839542143"/>
                  </a:ext>
                </a:extLst>
              </a:tr>
              <a:tr h="31706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Technology and EHR Utilization</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Leverage electronic health records (EHR) and risk adjustment software to review patient data, analyze coding gaps, and streamline documentation processes.</a:t>
                      </a:r>
                      <a:endParaRPr lang="en-US" b="0" i="0" dirty="0">
                        <a:effectLst/>
                      </a:endParaRPr>
                    </a:p>
                  </a:txBody>
                  <a:tcPr/>
                </a:tc>
                <a:extLst>
                  <a:ext uri="{0D108BD9-81ED-4DB2-BD59-A6C34878D82A}">
                    <a16:rowId xmlns:a16="http://schemas.microsoft.com/office/drawing/2014/main" val="3418065089"/>
                  </a:ext>
                </a:extLst>
              </a:tr>
              <a:tr h="41432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Auditing and Error Resolution</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Conduct regular audits of coded data and documentation to ensure consistency and accuracy, addressing any issues identified during audits.</a:t>
                      </a:r>
                      <a:endParaRPr lang="en-US" b="0" i="0" dirty="0">
                        <a:effectLst/>
                      </a:endParaRPr>
                    </a:p>
                  </a:txBody>
                  <a:tcPr/>
                </a:tc>
                <a:extLst>
                  <a:ext uri="{0D108BD9-81ED-4DB2-BD59-A6C34878D82A}">
                    <a16:rowId xmlns:a16="http://schemas.microsoft.com/office/drawing/2014/main" val="292732289"/>
                  </a:ext>
                </a:extLst>
              </a:tr>
            </a:tbl>
          </a:graphicData>
        </a:graphic>
      </p:graphicFrame>
      <p:sp>
        <p:nvSpPr>
          <p:cNvPr id="7" name="Título 1">
            <a:extLst>
              <a:ext uri="{FF2B5EF4-FFF2-40B4-BE49-F238E27FC236}">
                <a16:creationId xmlns:a16="http://schemas.microsoft.com/office/drawing/2014/main" id="{D380D274-02F5-0A6B-C21E-6C8A3B7540EB}"/>
              </a:ext>
            </a:extLst>
          </p:cNvPr>
          <p:cNvSpPr>
            <a:spLocks noGrp="1"/>
          </p:cNvSpPr>
          <p:nvPr>
            <p:ph type="title"/>
          </p:nvPr>
        </p:nvSpPr>
        <p:spPr>
          <a:xfrm>
            <a:off x="5170963" y="209708"/>
            <a:ext cx="1654952" cy="896399"/>
          </a:xfrm>
        </p:spPr>
        <p:txBody>
          <a:bodyPr>
            <a:normAutofit/>
          </a:bodyPr>
          <a:lstStyle/>
          <a:p>
            <a:r>
              <a:rPr lang="en-US" sz="2800" dirty="0"/>
              <a:t>Skill Set</a:t>
            </a:r>
          </a:p>
        </p:txBody>
      </p:sp>
      <p:sp>
        <p:nvSpPr>
          <p:cNvPr id="8" name="Rectángulo 5">
            <a:extLst>
              <a:ext uri="{FF2B5EF4-FFF2-40B4-BE49-F238E27FC236}">
                <a16:creationId xmlns:a16="http://schemas.microsoft.com/office/drawing/2014/main" id="{B82C9780-C341-2FE8-8B57-505DD63581A2}"/>
              </a:ext>
            </a:extLst>
          </p:cNvPr>
          <p:cNvSpPr/>
          <p:nvPr/>
        </p:nvSpPr>
        <p:spPr>
          <a:xfrm>
            <a:off x="5170963" y="844969"/>
            <a:ext cx="1654953" cy="45719"/>
          </a:xfrm>
          <a:prstGeom prst="rect">
            <a:avLst/>
          </a:prstGeom>
          <a:solidFill>
            <a:srgbClr val="001749"/>
          </a:solidFill>
          <a:ln>
            <a:solidFill>
              <a:srgbClr val="0017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138944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0AC15D-D520-E9C1-5423-CD0DAAA30E83}"/>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E912ECE3-FE68-0554-1C4D-23B154DFA336}"/>
              </a:ext>
            </a:extLst>
          </p:cNvPr>
          <p:cNvSpPr>
            <a:spLocks noGrp="1"/>
          </p:cNvSpPr>
          <p:nvPr>
            <p:ph type="title"/>
          </p:nvPr>
        </p:nvSpPr>
        <p:spPr>
          <a:xfrm>
            <a:off x="382202" y="0"/>
            <a:ext cx="6422961" cy="1350760"/>
          </a:xfrm>
        </p:spPr>
        <p:txBody>
          <a:bodyPr>
            <a:normAutofit/>
          </a:bodyPr>
          <a:lstStyle/>
          <a:p>
            <a:r>
              <a:rPr lang="en-US" sz="3600" dirty="0"/>
              <a:t>Case Management </a:t>
            </a:r>
          </a:p>
        </p:txBody>
      </p:sp>
      <p:sp>
        <p:nvSpPr>
          <p:cNvPr id="6" name="Rectángulo 5">
            <a:extLst>
              <a:ext uri="{FF2B5EF4-FFF2-40B4-BE49-F238E27FC236}">
                <a16:creationId xmlns:a16="http://schemas.microsoft.com/office/drawing/2014/main" id="{AA0ACEC9-E78F-D2B1-1EFD-EAFDFA3D1178}"/>
              </a:ext>
            </a:extLst>
          </p:cNvPr>
          <p:cNvSpPr/>
          <p:nvPr/>
        </p:nvSpPr>
        <p:spPr>
          <a:xfrm flipV="1">
            <a:off x="446314" y="957779"/>
            <a:ext cx="4062315" cy="72933"/>
          </a:xfrm>
          <a:prstGeom prst="rect">
            <a:avLst/>
          </a:prstGeom>
          <a:solidFill>
            <a:srgbClr val="001749"/>
          </a:solidFill>
          <a:ln>
            <a:solidFill>
              <a:srgbClr val="0017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a 3">
            <a:extLst>
              <a:ext uri="{FF2B5EF4-FFF2-40B4-BE49-F238E27FC236}">
                <a16:creationId xmlns:a16="http://schemas.microsoft.com/office/drawing/2014/main" id="{5FA42D52-41CD-13BE-8535-5A1657F516C3}"/>
              </a:ext>
            </a:extLst>
          </p:cNvPr>
          <p:cNvGraphicFramePr>
            <a:graphicFrameLocks noGrp="1"/>
          </p:cNvGraphicFramePr>
          <p:nvPr/>
        </p:nvGraphicFramePr>
        <p:xfrm>
          <a:off x="446314" y="1350760"/>
          <a:ext cx="11299372" cy="5044440"/>
        </p:xfrm>
        <a:graphic>
          <a:graphicData uri="http://schemas.openxmlformats.org/drawingml/2006/table">
            <a:tbl>
              <a:tblPr firstRow="1" bandRow="1">
                <a:tableStyleId>{5C22544A-7EE6-4342-B048-85BDC9FD1C3A}</a:tableStyleId>
              </a:tblPr>
              <a:tblGrid>
                <a:gridCol w="5649686">
                  <a:extLst>
                    <a:ext uri="{9D8B030D-6E8A-4147-A177-3AD203B41FA5}">
                      <a16:colId xmlns:a16="http://schemas.microsoft.com/office/drawing/2014/main" val="3604126595"/>
                    </a:ext>
                  </a:extLst>
                </a:gridCol>
                <a:gridCol w="5649686">
                  <a:extLst>
                    <a:ext uri="{9D8B030D-6E8A-4147-A177-3AD203B41FA5}">
                      <a16:colId xmlns:a16="http://schemas.microsoft.com/office/drawing/2014/main" val="3071234925"/>
                    </a:ext>
                  </a:extLst>
                </a:gridCol>
              </a:tblGrid>
              <a:tr h="370840">
                <a:tc>
                  <a:txBody>
                    <a:bodyPr/>
                    <a:lstStyle/>
                    <a:p>
                      <a:r>
                        <a:rPr lang="en-US" sz="1600" b="0" dirty="0">
                          <a:latin typeface="ADLaM Display" panose="02010000000000000000" pitchFamily="2" charset="0"/>
                          <a:ea typeface="ADLaM Display" panose="02010000000000000000" pitchFamily="2" charset="0"/>
                          <a:cs typeface="ADLaM Display" panose="02010000000000000000" pitchFamily="2" charset="0"/>
                        </a:rPr>
                        <a:t>Title:</a:t>
                      </a:r>
                    </a:p>
                  </a:txBody>
                  <a:tcPr>
                    <a:solidFill>
                      <a:srgbClr val="00969C"/>
                    </a:solidFill>
                  </a:tcPr>
                </a:tc>
                <a:tc>
                  <a:txBody>
                    <a:bodyPr/>
                    <a:lstStyle/>
                    <a:p>
                      <a:r>
                        <a:rPr lang="en-US" dirty="0"/>
                        <a:t>Case Manager</a:t>
                      </a:r>
                    </a:p>
                  </a:txBody>
                  <a:tcPr>
                    <a:solidFill>
                      <a:srgbClr val="00969C"/>
                    </a:solidFill>
                  </a:tcPr>
                </a:tc>
                <a:extLst>
                  <a:ext uri="{0D108BD9-81ED-4DB2-BD59-A6C34878D82A}">
                    <a16:rowId xmlns:a16="http://schemas.microsoft.com/office/drawing/2014/main" val="996512626"/>
                  </a:ext>
                </a:extLst>
              </a:tr>
              <a:tr h="370840">
                <a:tc>
                  <a:txBody>
                    <a:bodyPr/>
                    <a:lstStyle/>
                    <a:p>
                      <a:r>
                        <a:rPr lang="en-US" sz="1600" b="0" dirty="0">
                          <a:solidFill>
                            <a:schemeClr val="tx1"/>
                          </a:solidFill>
                          <a:latin typeface="ADLaM Display" panose="02010000000000000000" pitchFamily="2" charset="0"/>
                          <a:ea typeface="ADLaM Display" panose="02010000000000000000" pitchFamily="2" charset="0"/>
                          <a:cs typeface="ADLaM Display" panose="02010000000000000000" pitchFamily="2" charset="0"/>
                        </a:rPr>
                        <a:t>Background:</a:t>
                      </a:r>
                    </a:p>
                  </a:txBody>
                  <a:tcPr/>
                </a:tc>
                <a:tc>
                  <a:txBody>
                    <a:bodyPr/>
                    <a:lstStyle/>
                    <a:p>
                      <a:r>
                        <a:rPr lang="en-US" dirty="0"/>
                        <a:t>Medical Doctor / 8 years college degree</a:t>
                      </a:r>
                    </a:p>
                  </a:txBody>
                  <a:tcPr/>
                </a:tc>
                <a:extLst>
                  <a:ext uri="{0D108BD9-81ED-4DB2-BD59-A6C34878D82A}">
                    <a16:rowId xmlns:a16="http://schemas.microsoft.com/office/drawing/2014/main" val="1522111637"/>
                  </a:ext>
                </a:extLst>
              </a:tr>
              <a:tr h="370840">
                <a:tc>
                  <a:txBody>
                    <a:bodyPr/>
                    <a:lstStyle/>
                    <a:p>
                      <a:r>
                        <a:rPr lang="en-US" sz="1600" b="0" dirty="0">
                          <a:solidFill>
                            <a:schemeClr val="bg1">
                              <a:lumMod val="95000"/>
                            </a:schemeClr>
                          </a:solidFill>
                          <a:latin typeface="ADLaM Display" panose="02010000000000000000" pitchFamily="2" charset="0"/>
                          <a:ea typeface="ADLaM Display" panose="02010000000000000000" pitchFamily="2" charset="0"/>
                          <a:cs typeface="ADLaM Display" panose="02010000000000000000" pitchFamily="2" charset="0"/>
                        </a:rPr>
                        <a:t>Tier:</a:t>
                      </a:r>
                    </a:p>
                  </a:txBody>
                  <a:tcPr>
                    <a:solidFill>
                      <a:srgbClr val="00969C"/>
                    </a:solidFill>
                  </a:tcPr>
                </a:tc>
                <a:tc>
                  <a:txBody>
                    <a:bodyPr/>
                    <a:lstStyle/>
                    <a:p>
                      <a:r>
                        <a:rPr lang="en-US" b="1" dirty="0">
                          <a:solidFill>
                            <a:schemeClr val="bg1"/>
                          </a:solidFill>
                          <a:latin typeface="+mn-lt"/>
                          <a:ea typeface="ADLaM Display" panose="02010000000000000000" pitchFamily="2" charset="0"/>
                          <a:cs typeface="ADLaM Display" panose="02010000000000000000" pitchFamily="2" charset="0"/>
                        </a:rPr>
                        <a:t>T3 only (T2 depending on duties)</a:t>
                      </a:r>
                    </a:p>
                  </a:txBody>
                  <a:tcPr>
                    <a:solidFill>
                      <a:srgbClr val="00969C"/>
                    </a:solidFill>
                  </a:tcPr>
                </a:tc>
                <a:extLst>
                  <a:ext uri="{0D108BD9-81ED-4DB2-BD59-A6C34878D82A}">
                    <a16:rowId xmlns:a16="http://schemas.microsoft.com/office/drawing/2014/main" val="3470095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DLaM Display" panose="02010000000000000000" pitchFamily="2" charset="0"/>
                          <a:ea typeface="ADLaM Display" panose="02010000000000000000" pitchFamily="2" charset="0"/>
                          <a:cs typeface="ADLaM Display" panose="02010000000000000000" pitchFamily="2" charset="0"/>
                        </a:rPr>
                        <a:t>Training:</a:t>
                      </a:r>
                    </a:p>
                  </a:txBody>
                  <a:tcPr>
                    <a:solidFill>
                      <a:schemeClr val="accent1">
                        <a:lumMod val="20000"/>
                        <a:lumOff val="80000"/>
                      </a:schemeClr>
                    </a:solidFill>
                  </a:tcPr>
                </a:tc>
                <a:tc>
                  <a:txBody>
                    <a:bodyPr/>
                    <a:lstStyle/>
                    <a:p>
                      <a:r>
                        <a:rPr lang="en-US" sz="1600" b="0" dirty="0">
                          <a:solidFill>
                            <a:schemeClr val="tx1"/>
                          </a:solidFill>
                          <a:latin typeface="+mn-lt"/>
                          <a:ea typeface="ADLaM Display" panose="02010000000000000000" pitchFamily="2" charset="0"/>
                          <a:cs typeface="ADLaM Display" panose="02010000000000000000" pitchFamily="2" charset="0"/>
                        </a:rPr>
                        <a:t>2 weeks of training (including EMR)</a:t>
                      </a:r>
                    </a:p>
                    <a:p>
                      <a:r>
                        <a:rPr lang="en-US" sz="1600" b="0" dirty="0">
                          <a:solidFill>
                            <a:schemeClr val="tx1"/>
                          </a:solidFill>
                          <a:latin typeface="+mn-lt"/>
                          <a:ea typeface="ADLaM Display" panose="02010000000000000000" pitchFamily="2" charset="0"/>
                          <a:cs typeface="ADLaM Display" panose="02010000000000000000" pitchFamily="2" charset="0"/>
                        </a:rPr>
                        <a:t>CM Training:  ECW, Nextgen, Tebra, Elation, Case Management basis. </a:t>
                      </a:r>
                    </a:p>
                  </a:txBody>
                  <a:tcPr>
                    <a:solidFill>
                      <a:schemeClr val="accent1">
                        <a:lumMod val="20000"/>
                        <a:lumOff val="80000"/>
                      </a:schemeClr>
                    </a:solidFill>
                  </a:tcPr>
                </a:tc>
                <a:extLst>
                  <a:ext uri="{0D108BD9-81ED-4DB2-BD59-A6C34878D82A}">
                    <a16:rowId xmlns:a16="http://schemas.microsoft.com/office/drawing/2014/main" val="874415081"/>
                  </a:ext>
                </a:extLst>
              </a:tr>
              <a:tr h="4889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bg1"/>
                          </a:solidFill>
                          <a:latin typeface="ADLaM Display" panose="02010000000000000000" pitchFamily="2" charset="0"/>
                          <a:ea typeface="ADLaM Display" panose="02010000000000000000" pitchFamily="2" charset="0"/>
                          <a:cs typeface="ADLaM Display" panose="02010000000000000000" pitchFamily="2" charset="0"/>
                        </a:rPr>
                        <a:t>Description:</a:t>
                      </a:r>
                    </a:p>
                    <a:p>
                      <a:endParaRPr lang="en-US" sz="1600" b="0" dirty="0">
                        <a:solidFill>
                          <a:schemeClr val="bg1"/>
                        </a:solidFill>
                        <a:latin typeface="ADLaM Display" panose="02010000000000000000" pitchFamily="2" charset="0"/>
                        <a:ea typeface="ADLaM Display" panose="02010000000000000000" pitchFamily="2" charset="0"/>
                        <a:cs typeface="ADLaM Display" panose="02010000000000000000" pitchFamily="2" charset="0"/>
                      </a:endParaRPr>
                    </a:p>
                  </a:txBody>
                  <a:tcPr anchor="ctr">
                    <a:solidFill>
                      <a:srgbClr val="00969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solidFill>
                          <a:latin typeface="+mn-lt"/>
                          <a:ea typeface="ADLaM Display" panose="02010000000000000000" pitchFamily="2" charset="0"/>
                          <a:cs typeface="ADLaM Display" panose="02010000000000000000" pitchFamily="2" charset="0"/>
                        </a:rPr>
                        <a:t>The Case Manager is responsible for assessing, planning, coordinating, and monitoring individualized care plans for patients to ensure optimal health outcomes, quality of life, and efficient use of healthcare resources. This role requires a compassionate and proactive individual who can work collaboratively with interdisciplinary teams, patients, and families. The Case Manager will be responsible for facilitating access to medical, social, and community resources, reducing healthcare fragmentation, and supporting the patient’s journey through the healthcare system.</a:t>
                      </a:r>
                      <a:endParaRPr lang="en-US" dirty="0">
                        <a:solidFill>
                          <a:schemeClr val="bg1"/>
                        </a:solidFill>
                      </a:endParaRPr>
                    </a:p>
                  </a:txBody>
                  <a:tcPr>
                    <a:solidFill>
                      <a:srgbClr val="00969C"/>
                    </a:solidFill>
                  </a:tcPr>
                </a:tc>
                <a:extLst>
                  <a:ext uri="{0D108BD9-81ED-4DB2-BD59-A6C34878D82A}">
                    <a16:rowId xmlns:a16="http://schemas.microsoft.com/office/drawing/2014/main" val="3368652259"/>
                  </a:ext>
                </a:extLst>
              </a:tr>
            </a:tbl>
          </a:graphicData>
        </a:graphic>
      </p:graphicFrame>
    </p:spTree>
    <p:extLst>
      <p:ext uri="{BB962C8B-B14F-4D97-AF65-F5344CB8AC3E}">
        <p14:creationId xmlns:p14="http://schemas.microsoft.com/office/powerpoint/2010/main" val="3053696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915F93-E7E9-5D30-5635-ACE08904417D}"/>
            </a:ext>
          </a:extLst>
        </p:cNvPr>
        <p:cNvGrpSpPr/>
        <p:nvPr/>
      </p:nvGrpSpPr>
      <p:grpSpPr>
        <a:xfrm>
          <a:off x="0" y="0"/>
          <a:ext cx="0" cy="0"/>
          <a:chOff x="0" y="0"/>
          <a:chExt cx="0" cy="0"/>
        </a:xfrm>
      </p:grpSpPr>
      <p:graphicFrame>
        <p:nvGraphicFramePr>
          <p:cNvPr id="5" name="Tabla 4">
            <a:extLst>
              <a:ext uri="{FF2B5EF4-FFF2-40B4-BE49-F238E27FC236}">
                <a16:creationId xmlns:a16="http://schemas.microsoft.com/office/drawing/2014/main" id="{929F3A2F-EBD0-107A-5550-F734DFF57321}"/>
              </a:ext>
            </a:extLst>
          </p:cNvPr>
          <p:cNvGraphicFramePr>
            <a:graphicFrameLocks noGrp="1"/>
          </p:cNvGraphicFramePr>
          <p:nvPr/>
        </p:nvGraphicFramePr>
        <p:xfrm>
          <a:off x="111966" y="1347028"/>
          <a:ext cx="11848258" cy="3121654"/>
        </p:xfrm>
        <a:graphic>
          <a:graphicData uri="http://schemas.openxmlformats.org/drawingml/2006/table">
            <a:tbl>
              <a:tblPr firstRow="1" bandRow="1">
                <a:tableStyleId>{5C22544A-7EE6-4342-B048-85BDC9FD1C3A}</a:tableStyleId>
              </a:tblPr>
              <a:tblGrid>
                <a:gridCol w="1989686">
                  <a:extLst>
                    <a:ext uri="{9D8B030D-6E8A-4147-A177-3AD203B41FA5}">
                      <a16:colId xmlns:a16="http://schemas.microsoft.com/office/drawing/2014/main" val="3263587869"/>
                    </a:ext>
                  </a:extLst>
                </a:gridCol>
                <a:gridCol w="2565598">
                  <a:extLst>
                    <a:ext uri="{9D8B030D-6E8A-4147-A177-3AD203B41FA5}">
                      <a16:colId xmlns:a16="http://schemas.microsoft.com/office/drawing/2014/main" val="1872688529"/>
                    </a:ext>
                  </a:extLst>
                </a:gridCol>
                <a:gridCol w="7292974">
                  <a:extLst>
                    <a:ext uri="{9D8B030D-6E8A-4147-A177-3AD203B41FA5}">
                      <a16:colId xmlns:a16="http://schemas.microsoft.com/office/drawing/2014/main" val="1895593847"/>
                    </a:ext>
                  </a:extLst>
                </a:gridCol>
              </a:tblGrid>
              <a:tr h="317063">
                <a:tc>
                  <a:txBody>
                    <a:bodyPr/>
                    <a:lstStyle/>
                    <a:p>
                      <a:pPr algn="ctr"/>
                      <a:r>
                        <a:rPr lang="en-US" sz="1400" dirty="0"/>
                        <a:t>CATEGORY</a:t>
                      </a:r>
                    </a:p>
                  </a:txBody>
                  <a:tcPr>
                    <a:solidFill>
                      <a:srgbClr val="00969C"/>
                    </a:solidFill>
                  </a:tcPr>
                </a:tc>
                <a:tc>
                  <a:txBody>
                    <a:bodyPr/>
                    <a:lstStyle/>
                    <a:p>
                      <a:pPr algn="ctr"/>
                      <a:r>
                        <a:rPr lang="en-US" sz="1400" dirty="0"/>
                        <a:t>ITEMS</a:t>
                      </a:r>
                    </a:p>
                  </a:txBody>
                  <a:tcPr>
                    <a:solidFill>
                      <a:srgbClr val="00969C"/>
                    </a:solidFill>
                  </a:tcPr>
                </a:tc>
                <a:tc>
                  <a:txBody>
                    <a:bodyPr/>
                    <a:lstStyle/>
                    <a:p>
                      <a:pPr algn="ctr"/>
                      <a:r>
                        <a:rPr lang="en-US" sz="1400" dirty="0"/>
                        <a:t>DESCRIPTION</a:t>
                      </a:r>
                    </a:p>
                  </a:txBody>
                  <a:tcPr>
                    <a:solidFill>
                      <a:srgbClr val="00969C"/>
                    </a:solidFill>
                  </a:tcPr>
                </a:tc>
                <a:extLst>
                  <a:ext uri="{0D108BD9-81ED-4DB2-BD59-A6C34878D82A}">
                    <a16:rowId xmlns:a16="http://schemas.microsoft.com/office/drawing/2014/main" val="162134167"/>
                  </a:ext>
                </a:extLst>
              </a:tr>
              <a:tr h="317063">
                <a:tc rowSpan="7">
                  <a:txBody>
                    <a:bodyPr/>
                    <a:lstStyle/>
                    <a:p>
                      <a:pPr algn="ctr"/>
                      <a:r>
                        <a:rPr lang="en-US" sz="1400" dirty="0"/>
                        <a:t>Administrative and clerical</a:t>
                      </a: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Patient Assistance</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Assist in directing patients to the appropriate level/location of care. Based on history, symptoms, and provider advice appointing patients with Provider, directing patients to Urgent Care or an Emergency Room, as needed, and providing standard advice or provider’s specific directions to the patient. </a:t>
                      </a:r>
                    </a:p>
                  </a:txBody>
                  <a:tcPr/>
                </a:tc>
                <a:extLst>
                  <a:ext uri="{0D108BD9-81ED-4DB2-BD59-A6C34878D82A}">
                    <a16:rowId xmlns:a16="http://schemas.microsoft.com/office/drawing/2014/main" val="1393982413"/>
                  </a:ext>
                </a:extLst>
              </a:tr>
              <a:tr h="31706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Care Coordination and Communication</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Serve as the central point of contact for patients, families, and the healthcare team, ensuring timely communication and information sharing.</a:t>
                      </a:r>
                      <a:endParaRPr lang="en-US" b="0" i="0" dirty="0">
                        <a:effectLst/>
                      </a:endParaRPr>
                    </a:p>
                  </a:txBody>
                  <a:tcPr/>
                </a:tc>
                <a:extLst>
                  <a:ext uri="{0D108BD9-81ED-4DB2-BD59-A6C34878D82A}">
                    <a16:rowId xmlns:a16="http://schemas.microsoft.com/office/drawing/2014/main" val="4065216509"/>
                  </a:ext>
                </a:extLst>
              </a:tr>
              <a:tr h="31706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Monitoring and Follow-Up</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Schedule regular check-ins (in person, by phone, or via telemedicine) to monitor adherence to medication and follow-up care, addressing any concerns or obstacles.</a:t>
                      </a:r>
                      <a:endParaRPr lang="en-US" b="0" i="0" dirty="0">
                        <a:effectLst/>
                      </a:endParaRPr>
                    </a:p>
                  </a:txBody>
                  <a:tcPr/>
                </a:tc>
                <a:extLst>
                  <a:ext uri="{0D108BD9-81ED-4DB2-BD59-A6C34878D82A}">
                    <a16:rowId xmlns:a16="http://schemas.microsoft.com/office/drawing/2014/main" val="1501483066"/>
                  </a:ext>
                </a:extLst>
              </a:tr>
              <a:tr h="295945">
                <a:tc vMerge="1">
                  <a:txBody>
                    <a:bodyPr/>
                    <a:lstStyle/>
                    <a:p>
                      <a:endParaRPr lang="en-US" sz="1400" dirty="0"/>
                    </a:p>
                  </a:txBody>
                  <a:tcPr/>
                </a:tc>
                <a:tc>
                  <a:txBody>
                    <a:bodyPr/>
                    <a:lstStyle/>
                    <a:p>
                      <a:pPr algn="l" rtl="0" fontAlgn="base"/>
                      <a:r>
                        <a:rPr lang="en-US" sz="1100" noProof="0" dirty="0"/>
                        <a:t>Patient Advocacy and Education</a:t>
                      </a:r>
                      <a:endParaRPr lang="en-US" b="0" i="0" noProof="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Educate patients and their families on disease management, preventive care, and the importance of treatment adherence.</a:t>
                      </a:r>
                      <a:endParaRPr lang="en-US" b="0" i="0" dirty="0">
                        <a:effectLst/>
                      </a:endParaRPr>
                    </a:p>
                  </a:txBody>
                  <a:tcPr/>
                </a:tc>
                <a:extLst>
                  <a:ext uri="{0D108BD9-81ED-4DB2-BD59-A6C34878D82A}">
                    <a16:rowId xmlns:a16="http://schemas.microsoft.com/office/drawing/2014/main" val="2396077561"/>
                  </a:ext>
                </a:extLst>
              </a:tr>
              <a:tr h="31706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Documentation and Reporting</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Maintain accurate, detailed, and up-to-date documentation of assessments, care plans, interventions, and patient interactions in electronic health records (EHR).</a:t>
                      </a:r>
                      <a:endParaRPr lang="en-US" b="0" i="0" dirty="0">
                        <a:effectLst/>
                      </a:endParaRPr>
                    </a:p>
                  </a:txBody>
                  <a:tcPr/>
                </a:tc>
                <a:extLst>
                  <a:ext uri="{0D108BD9-81ED-4DB2-BD59-A6C34878D82A}">
                    <a16:rowId xmlns:a16="http://schemas.microsoft.com/office/drawing/2014/main" val="1057768381"/>
                  </a:ext>
                </a:extLst>
              </a:tr>
              <a:tr h="31706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Patient Coordination</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Arrange appropriate acute care and follow-up care with PCP, Intake, and other Providers or Preferred Providers</a:t>
                      </a:r>
                      <a:endParaRPr lang="en-US" b="0" i="0" dirty="0">
                        <a:effectLst/>
                      </a:endParaRPr>
                    </a:p>
                  </a:txBody>
                  <a:tcPr/>
                </a:tc>
                <a:extLst>
                  <a:ext uri="{0D108BD9-81ED-4DB2-BD59-A6C34878D82A}">
                    <a16:rowId xmlns:a16="http://schemas.microsoft.com/office/drawing/2014/main" val="3839542143"/>
                  </a:ext>
                </a:extLst>
              </a:tr>
              <a:tr h="31706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Resources Coordination</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Assist patients with medication orders, refills, diagnostics, and other services identified during the process. </a:t>
                      </a:r>
                      <a:endParaRPr lang="en-US" b="0" i="0" dirty="0">
                        <a:effectLst/>
                      </a:endParaRPr>
                    </a:p>
                  </a:txBody>
                  <a:tcPr/>
                </a:tc>
                <a:extLst>
                  <a:ext uri="{0D108BD9-81ED-4DB2-BD59-A6C34878D82A}">
                    <a16:rowId xmlns:a16="http://schemas.microsoft.com/office/drawing/2014/main" val="3418065089"/>
                  </a:ext>
                </a:extLst>
              </a:tr>
            </a:tbl>
          </a:graphicData>
        </a:graphic>
      </p:graphicFrame>
      <p:sp>
        <p:nvSpPr>
          <p:cNvPr id="7" name="Título 1">
            <a:extLst>
              <a:ext uri="{FF2B5EF4-FFF2-40B4-BE49-F238E27FC236}">
                <a16:creationId xmlns:a16="http://schemas.microsoft.com/office/drawing/2014/main" id="{10219117-7CA0-8C18-0503-4D4CD0BFF763}"/>
              </a:ext>
            </a:extLst>
          </p:cNvPr>
          <p:cNvSpPr>
            <a:spLocks noGrp="1"/>
          </p:cNvSpPr>
          <p:nvPr>
            <p:ph type="title"/>
          </p:nvPr>
        </p:nvSpPr>
        <p:spPr>
          <a:xfrm>
            <a:off x="5170963" y="209708"/>
            <a:ext cx="1654952" cy="896399"/>
          </a:xfrm>
        </p:spPr>
        <p:txBody>
          <a:bodyPr>
            <a:normAutofit/>
          </a:bodyPr>
          <a:lstStyle/>
          <a:p>
            <a:r>
              <a:rPr lang="en-US" sz="2800" dirty="0"/>
              <a:t>Skill Set</a:t>
            </a:r>
          </a:p>
        </p:txBody>
      </p:sp>
      <p:sp>
        <p:nvSpPr>
          <p:cNvPr id="8" name="Rectángulo 5">
            <a:extLst>
              <a:ext uri="{FF2B5EF4-FFF2-40B4-BE49-F238E27FC236}">
                <a16:creationId xmlns:a16="http://schemas.microsoft.com/office/drawing/2014/main" id="{D0DBA87E-69B0-04B8-0D90-FAADBD38DFB1}"/>
              </a:ext>
            </a:extLst>
          </p:cNvPr>
          <p:cNvSpPr/>
          <p:nvPr/>
        </p:nvSpPr>
        <p:spPr>
          <a:xfrm>
            <a:off x="5170963" y="844969"/>
            <a:ext cx="1654953" cy="45719"/>
          </a:xfrm>
          <a:prstGeom prst="rect">
            <a:avLst/>
          </a:prstGeom>
          <a:solidFill>
            <a:srgbClr val="001749"/>
          </a:solidFill>
          <a:ln>
            <a:solidFill>
              <a:srgbClr val="0017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956351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D67183B4-7AE8-1DCC-8F68-F9E3304A8E62}"/>
              </a:ext>
            </a:extLst>
          </p:cNvPr>
          <p:cNvSpPr>
            <a:spLocks noGrp="1"/>
          </p:cNvSpPr>
          <p:nvPr>
            <p:ph type="title"/>
          </p:nvPr>
        </p:nvSpPr>
        <p:spPr>
          <a:xfrm>
            <a:off x="2503713" y="2902365"/>
            <a:ext cx="8509519" cy="1053270"/>
          </a:xfrm>
        </p:spPr>
        <p:txBody>
          <a:bodyPr>
            <a:noAutofit/>
          </a:bodyPr>
          <a:lstStyle/>
          <a:p>
            <a:r>
              <a:rPr lang="en-US" dirty="0"/>
              <a:t>Customized Training</a:t>
            </a:r>
          </a:p>
        </p:txBody>
      </p:sp>
      <p:grpSp>
        <p:nvGrpSpPr>
          <p:cNvPr id="5" name="Grupo 4">
            <a:extLst>
              <a:ext uri="{FF2B5EF4-FFF2-40B4-BE49-F238E27FC236}">
                <a16:creationId xmlns:a16="http://schemas.microsoft.com/office/drawing/2014/main" id="{9CE85835-867B-DD5A-8E6D-8C841B86BA18}"/>
              </a:ext>
            </a:extLst>
          </p:cNvPr>
          <p:cNvGrpSpPr/>
          <p:nvPr/>
        </p:nvGrpSpPr>
        <p:grpSpPr>
          <a:xfrm>
            <a:off x="1732201" y="3103532"/>
            <a:ext cx="630962" cy="650936"/>
            <a:chOff x="6510121" y="2757023"/>
            <a:chExt cx="1108677" cy="1108677"/>
          </a:xfrm>
        </p:grpSpPr>
        <p:sp>
          <p:nvSpPr>
            <p:cNvPr id="6" name="Elipse 5">
              <a:extLst>
                <a:ext uri="{FF2B5EF4-FFF2-40B4-BE49-F238E27FC236}">
                  <a16:creationId xmlns:a16="http://schemas.microsoft.com/office/drawing/2014/main" id="{EA9DFE44-77FB-FC58-A7CD-C1CCAF44C8F3}"/>
                </a:ext>
              </a:extLst>
            </p:cNvPr>
            <p:cNvSpPr/>
            <p:nvPr/>
          </p:nvSpPr>
          <p:spPr>
            <a:xfrm>
              <a:off x="6510121" y="2757023"/>
              <a:ext cx="1108677" cy="1108677"/>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HN"/>
            </a:p>
          </p:txBody>
        </p:sp>
        <p:pic>
          <p:nvPicPr>
            <p:cNvPr id="7" name="Imagen 6">
              <a:extLst>
                <a:ext uri="{FF2B5EF4-FFF2-40B4-BE49-F238E27FC236}">
                  <a16:creationId xmlns:a16="http://schemas.microsoft.com/office/drawing/2014/main" id="{89FF3A17-A16D-95AD-CD57-7ADFFA426404}"/>
                </a:ext>
              </a:extLst>
            </p:cNvPr>
            <p:cNvPicPr>
              <a:picLocks noChangeAspect="1"/>
            </p:cNvPicPr>
            <p:nvPr/>
          </p:nvPicPr>
          <p:blipFill>
            <a:blip r:embed="rId2"/>
            <a:stretch>
              <a:fillRect/>
            </a:stretch>
          </p:blipFill>
          <p:spPr>
            <a:xfrm>
              <a:off x="6568386" y="2807502"/>
              <a:ext cx="992145" cy="1007718"/>
            </a:xfrm>
            <a:prstGeom prst="rect">
              <a:avLst/>
            </a:prstGeom>
          </p:spPr>
        </p:pic>
      </p:grpSp>
    </p:spTree>
    <p:extLst>
      <p:ext uri="{BB962C8B-B14F-4D97-AF65-F5344CB8AC3E}">
        <p14:creationId xmlns:p14="http://schemas.microsoft.com/office/powerpoint/2010/main" val="35182436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94ED40-A3C5-B143-36AB-8C4408E1D693}"/>
              </a:ext>
            </a:extLst>
          </p:cNvPr>
          <p:cNvSpPr>
            <a:spLocks noGrp="1"/>
          </p:cNvSpPr>
          <p:nvPr>
            <p:ph type="ctrTitle"/>
          </p:nvPr>
        </p:nvSpPr>
        <p:spPr>
          <a:xfrm>
            <a:off x="-85286" y="1574002"/>
            <a:ext cx="4124131" cy="2674355"/>
          </a:xfrm>
        </p:spPr>
        <p:txBody>
          <a:bodyPr/>
          <a:lstStyle/>
          <a:p>
            <a:br>
              <a:rPr lang="en-US" sz="4000" dirty="0"/>
            </a:br>
            <a:r>
              <a:rPr lang="en-US" sz="4000" dirty="0"/>
              <a:t>Customized Training</a:t>
            </a:r>
            <a:br>
              <a:rPr lang="en-US" sz="4000" dirty="0"/>
            </a:br>
            <a:r>
              <a:rPr lang="en-US" sz="4000" dirty="0"/>
              <a:t>Requirements</a:t>
            </a:r>
          </a:p>
        </p:txBody>
      </p:sp>
      <p:grpSp>
        <p:nvGrpSpPr>
          <p:cNvPr id="7" name="Grupo 6">
            <a:extLst>
              <a:ext uri="{FF2B5EF4-FFF2-40B4-BE49-F238E27FC236}">
                <a16:creationId xmlns:a16="http://schemas.microsoft.com/office/drawing/2014/main" id="{E0B94CB4-8D3E-D38B-64D5-D4298AB23F95}"/>
              </a:ext>
            </a:extLst>
          </p:cNvPr>
          <p:cNvGrpSpPr/>
          <p:nvPr/>
        </p:nvGrpSpPr>
        <p:grpSpPr>
          <a:xfrm>
            <a:off x="4436870" y="795761"/>
            <a:ext cx="830346" cy="848596"/>
            <a:chOff x="4411403" y="1838854"/>
            <a:chExt cx="830346" cy="848596"/>
          </a:xfrm>
        </p:grpSpPr>
        <p:sp>
          <p:nvSpPr>
            <p:cNvPr id="4" name="Circular 6">
              <a:extLst>
                <a:ext uri="{FF2B5EF4-FFF2-40B4-BE49-F238E27FC236}">
                  <a16:creationId xmlns:a16="http://schemas.microsoft.com/office/drawing/2014/main" id="{D1DDE7FF-077E-6D8B-4585-18E8D34E818E}"/>
                </a:ext>
              </a:extLst>
            </p:cNvPr>
            <p:cNvSpPr/>
            <p:nvPr/>
          </p:nvSpPr>
          <p:spPr>
            <a:xfrm>
              <a:off x="4464983" y="1913244"/>
              <a:ext cx="722837" cy="745980"/>
            </a:xfrm>
            <a:prstGeom prst="pie">
              <a:avLst>
                <a:gd name="adj1" fmla="val 0"/>
                <a:gd name="adj2" fmla="val 10792069"/>
              </a:avLst>
            </a:prstGeom>
            <a:solidFill>
              <a:srgbClr val="00969C"/>
            </a:solidFill>
            <a:ln w="196850" cap="rnd">
              <a:solidFill>
                <a:srgbClr val="F09327"/>
              </a:solid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HN">
                <a:solidFill>
                  <a:schemeClr val="tx1"/>
                </a:solidFill>
              </a:endParaRPr>
            </a:p>
          </p:txBody>
        </p:sp>
        <p:sp>
          <p:nvSpPr>
            <p:cNvPr id="5" name="Elipse 4">
              <a:extLst>
                <a:ext uri="{FF2B5EF4-FFF2-40B4-BE49-F238E27FC236}">
                  <a16:creationId xmlns:a16="http://schemas.microsoft.com/office/drawing/2014/main" id="{64886A93-9D13-6337-4910-968C9AE67CC0}"/>
                </a:ext>
              </a:extLst>
            </p:cNvPr>
            <p:cNvSpPr/>
            <p:nvPr/>
          </p:nvSpPr>
          <p:spPr>
            <a:xfrm>
              <a:off x="4411403" y="1838854"/>
              <a:ext cx="830346" cy="848596"/>
            </a:xfrm>
            <a:prstGeom prst="ellipse">
              <a:avLst/>
            </a:prstGeom>
            <a:solidFill>
              <a:srgbClr val="001749"/>
            </a:solidFill>
            <a:ln w="28575">
              <a:solidFill>
                <a:srgbClr val="00969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HN"/>
            </a:p>
          </p:txBody>
        </p:sp>
      </p:grpSp>
      <p:sp>
        <p:nvSpPr>
          <p:cNvPr id="6" name="CuadroTexto 5">
            <a:extLst>
              <a:ext uri="{FF2B5EF4-FFF2-40B4-BE49-F238E27FC236}">
                <a16:creationId xmlns:a16="http://schemas.microsoft.com/office/drawing/2014/main" id="{FBA401D7-E071-913C-4CBA-922323559673}"/>
              </a:ext>
            </a:extLst>
          </p:cNvPr>
          <p:cNvSpPr txBox="1"/>
          <p:nvPr/>
        </p:nvSpPr>
        <p:spPr>
          <a:xfrm>
            <a:off x="4618726" y="866116"/>
            <a:ext cx="466284" cy="707886"/>
          </a:xfrm>
          <a:prstGeom prst="rect">
            <a:avLst/>
          </a:prstGeom>
          <a:noFill/>
        </p:spPr>
        <p:txBody>
          <a:bodyPr wrap="square" rtlCol="0">
            <a:spAutoFit/>
          </a:bodyPr>
          <a:lstStyle/>
          <a:p>
            <a:pPr algn="ctr"/>
            <a:r>
              <a:rPr lang="en-US" sz="4000" b="1" dirty="0">
                <a:solidFill>
                  <a:srgbClr val="F09327"/>
                </a:solidFill>
                <a:latin typeface="Roboto Slab" pitchFamily="2" charset="0"/>
                <a:ea typeface="Roboto Slab" pitchFamily="2" charset="0"/>
              </a:rPr>
              <a:t>1</a:t>
            </a:r>
            <a:endParaRPr lang="es-HN" sz="4000" b="1" dirty="0">
              <a:solidFill>
                <a:srgbClr val="F09327"/>
              </a:solidFill>
              <a:latin typeface="Roboto Slab" pitchFamily="2" charset="0"/>
              <a:ea typeface="Roboto Slab" pitchFamily="2" charset="0"/>
            </a:endParaRPr>
          </a:p>
        </p:txBody>
      </p:sp>
      <p:grpSp>
        <p:nvGrpSpPr>
          <p:cNvPr id="8" name="Grupo 7">
            <a:extLst>
              <a:ext uri="{FF2B5EF4-FFF2-40B4-BE49-F238E27FC236}">
                <a16:creationId xmlns:a16="http://schemas.microsoft.com/office/drawing/2014/main" id="{FD8316AB-1C05-4FD9-3F50-1BA768F043B8}"/>
              </a:ext>
            </a:extLst>
          </p:cNvPr>
          <p:cNvGrpSpPr/>
          <p:nvPr/>
        </p:nvGrpSpPr>
        <p:grpSpPr>
          <a:xfrm>
            <a:off x="4448205" y="2689164"/>
            <a:ext cx="830346" cy="848596"/>
            <a:chOff x="4411403" y="1838854"/>
            <a:chExt cx="830346" cy="848596"/>
          </a:xfrm>
        </p:grpSpPr>
        <p:sp>
          <p:nvSpPr>
            <p:cNvPr id="9" name="Circular 6">
              <a:extLst>
                <a:ext uri="{FF2B5EF4-FFF2-40B4-BE49-F238E27FC236}">
                  <a16:creationId xmlns:a16="http://schemas.microsoft.com/office/drawing/2014/main" id="{51231BB2-D92E-C424-7371-3586A4A86415}"/>
                </a:ext>
              </a:extLst>
            </p:cNvPr>
            <p:cNvSpPr/>
            <p:nvPr/>
          </p:nvSpPr>
          <p:spPr>
            <a:xfrm>
              <a:off x="4464983" y="1913244"/>
              <a:ext cx="722837" cy="745980"/>
            </a:xfrm>
            <a:prstGeom prst="pie">
              <a:avLst>
                <a:gd name="adj1" fmla="val 0"/>
                <a:gd name="adj2" fmla="val 10792069"/>
              </a:avLst>
            </a:prstGeom>
            <a:solidFill>
              <a:srgbClr val="00969C"/>
            </a:solidFill>
            <a:ln w="196850" cap="rnd">
              <a:solidFill>
                <a:srgbClr val="F09327"/>
              </a:solid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HN">
                <a:solidFill>
                  <a:schemeClr val="tx1"/>
                </a:solidFill>
              </a:endParaRPr>
            </a:p>
          </p:txBody>
        </p:sp>
        <p:sp>
          <p:nvSpPr>
            <p:cNvPr id="10" name="Elipse 9">
              <a:extLst>
                <a:ext uri="{FF2B5EF4-FFF2-40B4-BE49-F238E27FC236}">
                  <a16:creationId xmlns:a16="http://schemas.microsoft.com/office/drawing/2014/main" id="{297FBDD9-150E-3D87-1DD9-3A7B81DEDA04}"/>
                </a:ext>
              </a:extLst>
            </p:cNvPr>
            <p:cNvSpPr/>
            <p:nvPr/>
          </p:nvSpPr>
          <p:spPr>
            <a:xfrm>
              <a:off x="4411403" y="1838854"/>
              <a:ext cx="830346" cy="848596"/>
            </a:xfrm>
            <a:prstGeom prst="ellipse">
              <a:avLst/>
            </a:prstGeom>
            <a:solidFill>
              <a:srgbClr val="001749"/>
            </a:solidFill>
            <a:ln w="28575">
              <a:solidFill>
                <a:srgbClr val="00969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HN"/>
            </a:p>
          </p:txBody>
        </p:sp>
      </p:grpSp>
      <p:sp>
        <p:nvSpPr>
          <p:cNvPr id="11" name="CuadroTexto 10">
            <a:extLst>
              <a:ext uri="{FF2B5EF4-FFF2-40B4-BE49-F238E27FC236}">
                <a16:creationId xmlns:a16="http://schemas.microsoft.com/office/drawing/2014/main" id="{467E7A1D-85B8-A570-7E12-BC112D44122B}"/>
              </a:ext>
            </a:extLst>
          </p:cNvPr>
          <p:cNvSpPr txBox="1"/>
          <p:nvPr/>
        </p:nvSpPr>
        <p:spPr>
          <a:xfrm>
            <a:off x="5395143" y="796694"/>
            <a:ext cx="6417412" cy="923330"/>
          </a:xfrm>
          <a:prstGeom prst="rect">
            <a:avLst/>
          </a:prstGeom>
          <a:noFill/>
        </p:spPr>
        <p:txBody>
          <a:bodyPr wrap="square" lIns="91440" tIns="45720" rIns="91440" bIns="45720" rtlCol="0" anchor="t">
            <a:spAutoFit/>
          </a:bodyPr>
          <a:lstStyle/>
          <a:p>
            <a:r>
              <a:rPr lang="en-US" sz="1800" b="1" dirty="0">
                <a:solidFill>
                  <a:schemeClr val="bg1"/>
                </a:solidFill>
                <a:effectLst/>
                <a:latin typeface="Roboto Slab"/>
                <a:ea typeface="Roboto Slab"/>
                <a:cs typeface="Roboto Slab"/>
              </a:rPr>
              <a:t>Credentials for platforms (EMR, Insurance portals, etc.) at least </a:t>
            </a:r>
            <a:r>
              <a:rPr lang="en-US" b="1" dirty="0">
                <a:solidFill>
                  <a:schemeClr val="bg1"/>
                </a:solidFill>
                <a:latin typeface="Roboto Slab"/>
                <a:ea typeface="Roboto Slab"/>
                <a:cs typeface="Roboto Slab"/>
              </a:rPr>
              <a:t>1 </a:t>
            </a:r>
            <a:r>
              <a:rPr lang="en-US" sz="1800" b="1" dirty="0">
                <a:solidFill>
                  <a:schemeClr val="bg1"/>
                </a:solidFill>
                <a:effectLst/>
                <a:latin typeface="Roboto Slab"/>
                <a:ea typeface="Roboto Slab"/>
                <a:cs typeface="Roboto Slab"/>
              </a:rPr>
              <a:t>profiles, one for a clinical trainer and </a:t>
            </a:r>
            <a:r>
              <a:rPr lang="en-US" b="1" dirty="0">
                <a:solidFill>
                  <a:schemeClr val="bg1"/>
                </a:solidFill>
                <a:latin typeface="Roboto Slab"/>
                <a:ea typeface="Roboto Slab"/>
                <a:cs typeface="Roboto Slab"/>
              </a:rPr>
              <a:t>one for an administrative trainer.</a:t>
            </a:r>
            <a:r>
              <a:rPr lang="en-US" sz="1800" b="1" dirty="0">
                <a:solidFill>
                  <a:schemeClr val="bg1"/>
                </a:solidFill>
                <a:effectLst/>
                <a:latin typeface="Roboto Slab"/>
                <a:ea typeface="Roboto Slab"/>
                <a:cs typeface="Roboto Slab"/>
              </a:rPr>
              <a:t>   </a:t>
            </a:r>
            <a:endParaRPr lang="es-HN" dirty="0">
              <a:solidFill>
                <a:schemeClr val="bg1"/>
              </a:solidFill>
              <a:latin typeface="Roboto Slab"/>
              <a:ea typeface="Roboto Slab"/>
              <a:cs typeface="Roboto Slab"/>
            </a:endParaRPr>
          </a:p>
        </p:txBody>
      </p:sp>
      <p:sp>
        <p:nvSpPr>
          <p:cNvPr id="12" name="CuadroTexto 11">
            <a:extLst>
              <a:ext uri="{FF2B5EF4-FFF2-40B4-BE49-F238E27FC236}">
                <a16:creationId xmlns:a16="http://schemas.microsoft.com/office/drawing/2014/main" id="{0CBE595E-3797-082D-242A-4CF707FC1661}"/>
              </a:ext>
            </a:extLst>
          </p:cNvPr>
          <p:cNvSpPr txBox="1"/>
          <p:nvPr/>
        </p:nvSpPr>
        <p:spPr>
          <a:xfrm>
            <a:off x="4630061" y="2782601"/>
            <a:ext cx="466284" cy="707886"/>
          </a:xfrm>
          <a:prstGeom prst="rect">
            <a:avLst/>
          </a:prstGeom>
          <a:noFill/>
        </p:spPr>
        <p:txBody>
          <a:bodyPr wrap="square" rtlCol="0">
            <a:spAutoFit/>
          </a:bodyPr>
          <a:lstStyle/>
          <a:p>
            <a:pPr algn="ctr"/>
            <a:r>
              <a:rPr lang="en-US" sz="4000" b="1" dirty="0">
                <a:solidFill>
                  <a:srgbClr val="F09327"/>
                </a:solidFill>
                <a:latin typeface="Roboto Slab" pitchFamily="2" charset="0"/>
                <a:ea typeface="Roboto Slab" pitchFamily="2" charset="0"/>
              </a:rPr>
              <a:t>2</a:t>
            </a:r>
            <a:endParaRPr lang="es-HN" sz="4000" b="1" dirty="0">
              <a:solidFill>
                <a:srgbClr val="F09327"/>
              </a:solidFill>
              <a:latin typeface="Roboto Slab" pitchFamily="2" charset="0"/>
              <a:ea typeface="Roboto Slab" pitchFamily="2" charset="0"/>
            </a:endParaRPr>
          </a:p>
        </p:txBody>
      </p:sp>
      <p:sp>
        <p:nvSpPr>
          <p:cNvPr id="13" name="CuadroTexto 12">
            <a:extLst>
              <a:ext uri="{FF2B5EF4-FFF2-40B4-BE49-F238E27FC236}">
                <a16:creationId xmlns:a16="http://schemas.microsoft.com/office/drawing/2014/main" id="{72319D10-FFE9-3328-B7D0-7E4E742371CD}"/>
              </a:ext>
            </a:extLst>
          </p:cNvPr>
          <p:cNvSpPr txBox="1"/>
          <p:nvPr/>
        </p:nvSpPr>
        <p:spPr>
          <a:xfrm>
            <a:off x="5395143" y="2763554"/>
            <a:ext cx="6417412" cy="646331"/>
          </a:xfrm>
          <a:prstGeom prst="rect">
            <a:avLst/>
          </a:prstGeom>
          <a:noFill/>
        </p:spPr>
        <p:txBody>
          <a:bodyPr wrap="square" rtlCol="0">
            <a:spAutoFit/>
          </a:bodyPr>
          <a:lstStyle/>
          <a:p>
            <a:r>
              <a:rPr lang="en-US" b="1" dirty="0">
                <a:solidFill>
                  <a:schemeClr val="bg1"/>
                </a:solidFill>
                <a:latin typeface="Roboto Slab" pitchFamily="2" charset="0"/>
                <a:ea typeface="Roboto Slab" pitchFamily="2" charset="0"/>
                <a:cs typeface="Roboto Slab" pitchFamily="2" charset="0"/>
              </a:rPr>
              <a:t>Shadowing sessions for the specific role, if the position needs only EMR training at least one Q&amp;A session. </a:t>
            </a:r>
            <a:endParaRPr lang="es-HN" dirty="0">
              <a:solidFill>
                <a:schemeClr val="bg1"/>
              </a:solidFill>
              <a:latin typeface="Roboto Slab" pitchFamily="2" charset="0"/>
              <a:ea typeface="Roboto Slab" pitchFamily="2" charset="0"/>
              <a:cs typeface="Roboto Slab" pitchFamily="2" charset="0"/>
            </a:endParaRPr>
          </a:p>
        </p:txBody>
      </p:sp>
      <p:grpSp>
        <p:nvGrpSpPr>
          <p:cNvPr id="14" name="Grupo 13">
            <a:extLst>
              <a:ext uri="{FF2B5EF4-FFF2-40B4-BE49-F238E27FC236}">
                <a16:creationId xmlns:a16="http://schemas.microsoft.com/office/drawing/2014/main" id="{422EC178-58B3-B55C-7DC2-D07684F62AC5}"/>
              </a:ext>
            </a:extLst>
          </p:cNvPr>
          <p:cNvGrpSpPr/>
          <p:nvPr/>
        </p:nvGrpSpPr>
        <p:grpSpPr>
          <a:xfrm>
            <a:off x="4432290" y="4582567"/>
            <a:ext cx="830346" cy="848596"/>
            <a:chOff x="4411403" y="1838854"/>
            <a:chExt cx="830346" cy="848596"/>
          </a:xfrm>
        </p:grpSpPr>
        <p:sp>
          <p:nvSpPr>
            <p:cNvPr id="15" name="Circular 6">
              <a:extLst>
                <a:ext uri="{FF2B5EF4-FFF2-40B4-BE49-F238E27FC236}">
                  <a16:creationId xmlns:a16="http://schemas.microsoft.com/office/drawing/2014/main" id="{506790B7-F394-B3B1-A5DA-DFDAA1EF2DF9}"/>
                </a:ext>
              </a:extLst>
            </p:cNvPr>
            <p:cNvSpPr/>
            <p:nvPr/>
          </p:nvSpPr>
          <p:spPr>
            <a:xfrm>
              <a:off x="4464983" y="1913244"/>
              <a:ext cx="722837" cy="745980"/>
            </a:xfrm>
            <a:prstGeom prst="pie">
              <a:avLst>
                <a:gd name="adj1" fmla="val 0"/>
                <a:gd name="adj2" fmla="val 10792069"/>
              </a:avLst>
            </a:prstGeom>
            <a:solidFill>
              <a:srgbClr val="00969C"/>
            </a:solidFill>
            <a:ln w="196850" cap="rnd">
              <a:solidFill>
                <a:srgbClr val="F09327"/>
              </a:solid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HN">
                <a:solidFill>
                  <a:schemeClr val="tx1"/>
                </a:solidFill>
              </a:endParaRPr>
            </a:p>
          </p:txBody>
        </p:sp>
        <p:sp>
          <p:nvSpPr>
            <p:cNvPr id="16" name="Elipse 15">
              <a:extLst>
                <a:ext uri="{FF2B5EF4-FFF2-40B4-BE49-F238E27FC236}">
                  <a16:creationId xmlns:a16="http://schemas.microsoft.com/office/drawing/2014/main" id="{94371B06-5AE1-B5C0-3DED-610FA9581209}"/>
                </a:ext>
              </a:extLst>
            </p:cNvPr>
            <p:cNvSpPr/>
            <p:nvPr/>
          </p:nvSpPr>
          <p:spPr>
            <a:xfrm>
              <a:off x="4411403" y="1838854"/>
              <a:ext cx="830346" cy="848596"/>
            </a:xfrm>
            <a:prstGeom prst="ellipse">
              <a:avLst/>
            </a:prstGeom>
            <a:solidFill>
              <a:srgbClr val="001749"/>
            </a:solidFill>
            <a:ln w="28575">
              <a:solidFill>
                <a:srgbClr val="00969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HN"/>
            </a:p>
          </p:txBody>
        </p:sp>
      </p:grpSp>
      <p:sp>
        <p:nvSpPr>
          <p:cNvPr id="17" name="CuadroTexto 16">
            <a:extLst>
              <a:ext uri="{FF2B5EF4-FFF2-40B4-BE49-F238E27FC236}">
                <a16:creationId xmlns:a16="http://schemas.microsoft.com/office/drawing/2014/main" id="{077061BB-335B-6FA6-5C68-E6388ED78815}"/>
              </a:ext>
            </a:extLst>
          </p:cNvPr>
          <p:cNvSpPr txBox="1"/>
          <p:nvPr/>
        </p:nvSpPr>
        <p:spPr>
          <a:xfrm>
            <a:off x="4590175" y="4628731"/>
            <a:ext cx="466284" cy="707886"/>
          </a:xfrm>
          <a:prstGeom prst="rect">
            <a:avLst/>
          </a:prstGeom>
          <a:noFill/>
        </p:spPr>
        <p:txBody>
          <a:bodyPr wrap="square" rtlCol="0">
            <a:spAutoFit/>
          </a:bodyPr>
          <a:lstStyle/>
          <a:p>
            <a:pPr algn="ctr"/>
            <a:r>
              <a:rPr lang="en-US" sz="4000" b="1" dirty="0">
                <a:solidFill>
                  <a:srgbClr val="F09327"/>
                </a:solidFill>
                <a:latin typeface="Roboto Slab" pitchFamily="2" charset="0"/>
                <a:ea typeface="Roboto Slab" pitchFamily="2" charset="0"/>
              </a:rPr>
              <a:t>3</a:t>
            </a:r>
            <a:endParaRPr lang="es-HN" sz="4000" b="1" dirty="0">
              <a:solidFill>
                <a:srgbClr val="F09327"/>
              </a:solidFill>
              <a:latin typeface="Roboto Slab" pitchFamily="2" charset="0"/>
              <a:ea typeface="Roboto Slab" pitchFamily="2" charset="0"/>
            </a:endParaRPr>
          </a:p>
        </p:txBody>
      </p:sp>
      <p:sp>
        <p:nvSpPr>
          <p:cNvPr id="18" name="CuadroTexto 17">
            <a:extLst>
              <a:ext uri="{FF2B5EF4-FFF2-40B4-BE49-F238E27FC236}">
                <a16:creationId xmlns:a16="http://schemas.microsoft.com/office/drawing/2014/main" id="{6D5C7A42-969E-4810-5031-D435039E4F30}"/>
              </a:ext>
            </a:extLst>
          </p:cNvPr>
          <p:cNvSpPr txBox="1"/>
          <p:nvPr/>
        </p:nvSpPr>
        <p:spPr>
          <a:xfrm>
            <a:off x="5420521" y="4599207"/>
            <a:ext cx="6417412" cy="923330"/>
          </a:xfrm>
          <a:prstGeom prst="rect">
            <a:avLst/>
          </a:prstGeom>
          <a:noFill/>
        </p:spPr>
        <p:txBody>
          <a:bodyPr wrap="square" rtlCol="0">
            <a:spAutoFit/>
          </a:bodyPr>
          <a:lstStyle/>
          <a:p>
            <a:r>
              <a:rPr lang="en-US" b="1" dirty="0">
                <a:solidFill>
                  <a:schemeClr val="bg1"/>
                </a:solidFill>
                <a:latin typeface="Roboto Slab" pitchFamily="2" charset="0"/>
                <a:ea typeface="Roboto Slab" pitchFamily="2" charset="0"/>
                <a:cs typeface="Roboto Slab" pitchFamily="2" charset="0"/>
              </a:rPr>
              <a:t>Support Documents or training materials, if there are none, one session to go over the possible materials needed.</a:t>
            </a:r>
            <a:endParaRPr lang="es-HN" dirty="0">
              <a:solidFill>
                <a:schemeClr val="bg1"/>
              </a:solidFill>
              <a:latin typeface="Roboto Slab" pitchFamily="2" charset="0"/>
              <a:ea typeface="Roboto Slab" pitchFamily="2" charset="0"/>
              <a:cs typeface="Roboto Slab" pitchFamily="2" charset="0"/>
            </a:endParaRPr>
          </a:p>
        </p:txBody>
      </p:sp>
    </p:spTree>
    <p:extLst>
      <p:ext uri="{BB962C8B-B14F-4D97-AF65-F5344CB8AC3E}">
        <p14:creationId xmlns:p14="http://schemas.microsoft.com/office/powerpoint/2010/main" val="614336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E027072-BD42-74C4-B98A-91424763EB70}"/>
              </a:ext>
            </a:extLst>
          </p:cNvPr>
          <p:cNvSpPr>
            <a:spLocks noGrp="1"/>
          </p:cNvSpPr>
          <p:nvPr>
            <p:ph type="title"/>
          </p:nvPr>
        </p:nvSpPr>
        <p:spPr>
          <a:xfrm>
            <a:off x="2844073" y="2695946"/>
            <a:ext cx="7623801" cy="1053270"/>
          </a:xfrm>
        </p:spPr>
        <p:txBody>
          <a:bodyPr>
            <a:normAutofit fontScale="90000"/>
          </a:bodyPr>
          <a:lstStyle/>
          <a:p>
            <a:r>
              <a:rPr lang="en-US" dirty="0">
                <a:latin typeface="Roboto Slab"/>
                <a:ea typeface="Roboto Slab"/>
                <a:cs typeface="Roboto Slab"/>
              </a:rPr>
              <a:t>Clinical Support Roles</a:t>
            </a:r>
          </a:p>
        </p:txBody>
      </p:sp>
      <p:grpSp>
        <p:nvGrpSpPr>
          <p:cNvPr id="5" name="Grupo 4">
            <a:extLst>
              <a:ext uri="{FF2B5EF4-FFF2-40B4-BE49-F238E27FC236}">
                <a16:creationId xmlns:a16="http://schemas.microsoft.com/office/drawing/2014/main" id="{F6DD465B-8BB5-7DF9-E38C-1C205EC5600D}"/>
              </a:ext>
            </a:extLst>
          </p:cNvPr>
          <p:cNvGrpSpPr/>
          <p:nvPr/>
        </p:nvGrpSpPr>
        <p:grpSpPr>
          <a:xfrm>
            <a:off x="1935819" y="2990643"/>
            <a:ext cx="630962" cy="650936"/>
            <a:chOff x="6510121" y="2757023"/>
            <a:chExt cx="1108677" cy="1108677"/>
          </a:xfrm>
        </p:grpSpPr>
        <p:sp>
          <p:nvSpPr>
            <p:cNvPr id="6" name="Elipse 5">
              <a:extLst>
                <a:ext uri="{FF2B5EF4-FFF2-40B4-BE49-F238E27FC236}">
                  <a16:creationId xmlns:a16="http://schemas.microsoft.com/office/drawing/2014/main" id="{EFBD5DA3-9AC8-E107-5A5D-21F2A72E696A}"/>
                </a:ext>
              </a:extLst>
            </p:cNvPr>
            <p:cNvSpPr/>
            <p:nvPr/>
          </p:nvSpPr>
          <p:spPr>
            <a:xfrm>
              <a:off x="6510121" y="2757023"/>
              <a:ext cx="1108677" cy="1108677"/>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HN"/>
            </a:p>
          </p:txBody>
        </p:sp>
        <p:pic>
          <p:nvPicPr>
            <p:cNvPr id="7" name="Imagen 6">
              <a:extLst>
                <a:ext uri="{FF2B5EF4-FFF2-40B4-BE49-F238E27FC236}">
                  <a16:creationId xmlns:a16="http://schemas.microsoft.com/office/drawing/2014/main" id="{9250D607-955B-9AD5-3705-4A82ABECAA80}"/>
                </a:ext>
              </a:extLst>
            </p:cNvPr>
            <p:cNvPicPr>
              <a:picLocks noChangeAspect="1"/>
            </p:cNvPicPr>
            <p:nvPr/>
          </p:nvPicPr>
          <p:blipFill>
            <a:blip r:embed="rId2"/>
            <a:stretch>
              <a:fillRect/>
            </a:stretch>
          </p:blipFill>
          <p:spPr>
            <a:xfrm>
              <a:off x="6568386" y="2807502"/>
              <a:ext cx="992145" cy="1007718"/>
            </a:xfrm>
            <a:prstGeom prst="rect">
              <a:avLst/>
            </a:prstGeom>
          </p:spPr>
        </p:pic>
      </p:grpSp>
    </p:spTree>
    <p:extLst>
      <p:ext uri="{BB962C8B-B14F-4D97-AF65-F5344CB8AC3E}">
        <p14:creationId xmlns:p14="http://schemas.microsoft.com/office/powerpoint/2010/main" val="4137128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44459A-F34A-830B-30E1-774C2A52CD49}"/>
              </a:ext>
            </a:extLst>
          </p:cNvPr>
          <p:cNvSpPr>
            <a:spLocks noGrp="1"/>
          </p:cNvSpPr>
          <p:nvPr>
            <p:ph type="title"/>
          </p:nvPr>
        </p:nvSpPr>
        <p:spPr>
          <a:xfrm>
            <a:off x="209674" y="338080"/>
            <a:ext cx="5141167" cy="1350760"/>
          </a:xfrm>
        </p:spPr>
        <p:txBody>
          <a:bodyPr>
            <a:normAutofit/>
          </a:bodyPr>
          <a:lstStyle/>
          <a:p>
            <a:r>
              <a:rPr lang="en-US" sz="3600" dirty="0">
                <a:latin typeface="Roboto Slab"/>
                <a:ea typeface="Roboto Slab"/>
                <a:cs typeface="Roboto Slab"/>
              </a:rPr>
              <a:t>Scribe</a:t>
            </a:r>
            <a:endParaRPr lang="en-US" sz="3600" dirty="0"/>
          </a:p>
        </p:txBody>
      </p:sp>
      <p:sp>
        <p:nvSpPr>
          <p:cNvPr id="6" name="Rectángulo 5">
            <a:extLst>
              <a:ext uri="{FF2B5EF4-FFF2-40B4-BE49-F238E27FC236}">
                <a16:creationId xmlns:a16="http://schemas.microsoft.com/office/drawing/2014/main" id="{D388FC77-1C64-C830-23A4-311FEB4BD186}"/>
              </a:ext>
            </a:extLst>
          </p:cNvPr>
          <p:cNvSpPr/>
          <p:nvPr/>
        </p:nvSpPr>
        <p:spPr>
          <a:xfrm>
            <a:off x="307910" y="1305041"/>
            <a:ext cx="1379088" cy="55126"/>
          </a:xfrm>
          <a:prstGeom prst="rect">
            <a:avLst/>
          </a:prstGeom>
          <a:solidFill>
            <a:srgbClr val="001749"/>
          </a:solidFill>
          <a:ln>
            <a:solidFill>
              <a:srgbClr val="0017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a 3">
            <a:extLst>
              <a:ext uri="{FF2B5EF4-FFF2-40B4-BE49-F238E27FC236}">
                <a16:creationId xmlns:a16="http://schemas.microsoft.com/office/drawing/2014/main" id="{DB50FFC5-85E2-9D02-3ADC-B5B2B8FAC0E0}"/>
              </a:ext>
            </a:extLst>
          </p:cNvPr>
          <p:cNvGraphicFramePr>
            <a:graphicFrameLocks noGrp="1"/>
          </p:cNvGraphicFramePr>
          <p:nvPr>
            <p:extLst>
              <p:ext uri="{D42A27DB-BD31-4B8C-83A1-F6EECF244321}">
                <p14:modId xmlns:p14="http://schemas.microsoft.com/office/powerpoint/2010/main" val="1789078260"/>
              </p:ext>
            </p:extLst>
          </p:nvPr>
        </p:nvGraphicFramePr>
        <p:xfrm>
          <a:off x="307910" y="1592580"/>
          <a:ext cx="11299372" cy="4251960"/>
        </p:xfrm>
        <a:graphic>
          <a:graphicData uri="http://schemas.openxmlformats.org/drawingml/2006/table">
            <a:tbl>
              <a:tblPr firstRow="1" bandRow="1">
                <a:tableStyleId>{5C22544A-7EE6-4342-B048-85BDC9FD1C3A}</a:tableStyleId>
              </a:tblPr>
              <a:tblGrid>
                <a:gridCol w="5649686">
                  <a:extLst>
                    <a:ext uri="{9D8B030D-6E8A-4147-A177-3AD203B41FA5}">
                      <a16:colId xmlns:a16="http://schemas.microsoft.com/office/drawing/2014/main" val="3604126595"/>
                    </a:ext>
                  </a:extLst>
                </a:gridCol>
                <a:gridCol w="5649686">
                  <a:extLst>
                    <a:ext uri="{9D8B030D-6E8A-4147-A177-3AD203B41FA5}">
                      <a16:colId xmlns:a16="http://schemas.microsoft.com/office/drawing/2014/main" val="3071234925"/>
                    </a:ext>
                  </a:extLst>
                </a:gridCol>
              </a:tblGrid>
              <a:tr h="370840">
                <a:tc>
                  <a:txBody>
                    <a:bodyPr/>
                    <a:lstStyle/>
                    <a:p>
                      <a:r>
                        <a:rPr lang="en-US" sz="1600" b="0" dirty="0">
                          <a:latin typeface="ADLaM Display" panose="02010000000000000000" pitchFamily="2" charset="0"/>
                          <a:ea typeface="ADLaM Display" panose="02010000000000000000" pitchFamily="2" charset="0"/>
                          <a:cs typeface="ADLaM Display" panose="02010000000000000000" pitchFamily="2" charset="0"/>
                        </a:rPr>
                        <a:t>Title:</a:t>
                      </a:r>
                    </a:p>
                  </a:txBody>
                  <a:tcPr>
                    <a:solidFill>
                      <a:srgbClr val="00969C"/>
                    </a:solidFill>
                  </a:tcPr>
                </a:tc>
                <a:tc>
                  <a:txBody>
                    <a:bodyPr/>
                    <a:lstStyle/>
                    <a:p>
                      <a:r>
                        <a:rPr lang="en-US" dirty="0"/>
                        <a:t>Scriber / Virtual Care Optimizer (VCO)</a:t>
                      </a:r>
                    </a:p>
                  </a:txBody>
                  <a:tcPr>
                    <a:solidFill>
                      <a:srgbClr val="00969C"/>
                    </a:solidFill>
                  </a:tcPr>
                </a:tc>
                <a:extLst>
                  <a:ext uri="{0D108BD9-81ED-4DB2-BD59-A6C34878D82A}">
                    <a16:rowId xmlns:a16="http://schemas.microsoft.com/office/drawing/2014/main" val="996512626"/>
                  </a:ext>
                </a:extLst>
              </a:tr>
              <a:tr h="370840">
                <a:tc>
                  <a:txBody>
                    <a:bodyPr/>
                    <a:lstStyle/>
                    <a:p>
                      <a:r>
                        <a:rPr lang="en-US" sz="1600" b="0" dirty="0">
                          <a:solidFill>
                            <a:schemeClr val="tx1"/>
                          </a:solidFill>
                          <a:latin typeface="ADLaM Display" panose="02010000000000000000" pitchFamily="2" charset="0"/>
                          <a:ea typeface="ADLaM Display" panose="02010000000000000000" pitchFamily="2" charset="0"/>
                          <a:cs typeface="ADLaM Display" panose="02010000000000000000" pitchFamily="2" charset="0"/>
                        </a:rPr>
                        <a:t>Background:</a:t>
                      </a:r>
                    </a:p>
                  </a:txBody>
                  <a:tcPr/>
                </a:tc>
                <a:tc>
                  <a:txBody>
                    <a:bodyPr/>
                    <a:lstStyle/>
                    <a:p>
                      <a:r>
                        <a:rPr lang="en-US" dirty="0"/>
                        <a:t>Medical Doctor / 8 years college degree</a:t>
                      </a:r>
                    </a:p>
                  </a:txBody>
                  <a:tcPr/>
                </a:tc>
                <a:extLst>
                  <a:ext uri="{0D108BD9-81ED-4DB2-BD59-A6C34878D82A}">
                    <a16:rowId xmlns:a16="http://schemas.microsoft.com/office/drawing/2014/main" val="1522111637"/>
                  </a:ext>
                </a:extLst>
              </a:tr>
              <a:tr h="370840">
                <a:tc>
                  <a:txBody>
                    <a:bodyPr/>
                    <a:lstStyle/>
                    <a:p>
                      <a:r>
                        <a:rPr lang="en-US" sz="1600" b="0" dirty="0">
                          <a:solidFill>
                            <a:schemeClr val="bg1">
                              <a:lumMod val="95000"/>
                            </a:schemeClr>
                          </a:solidFill>
                          <a:latin typeface="ADLaM Display" panose="02010000000000000000" pitchFamily="2" charset="0"/>
                          <a:ea typeface="ADLaM Display" panose="02010000000000000000" pitchFamily="2" charset="0"/>
                          <a:cs typeface="ADLaM Display" panose="02010000000000000000" pitchFamily="2" charset="0"/>
                        </a:rPr>
                        <a:t>Tier:</a:t>
                      </a:r>
                    </a:p>
                  </a:txBody>
                  <a:tcPr>
                    <a:solidFill>
                      <a:srgbClr val="00969C"/>
                    </a:solidFill>
                  </a:tcPr>
                </a:tc>
                <a:tc>
                  <a:txBody>
                    <a:bodyPr/>
                    <a:lstStyle/>
                    <a:p>
                      <a:r>
                        <a:rPr lang="en-US" b="1" dirty="0">
                          <a:solidFill>
                            <a:schemeClr val="bg1"/>
                          </a:solidFill>
                          <a:latin typeface="+mn-lt"/>
                          <a:ea typeface="ADLaM Display" panose="02010000000000000000" pitchFamily="2" charset="0"/>
                          <a:cs typeface="ADLaM Display" panose="02010000000000000000" pitchFamily="2" charset="0"/>
                        </a:rPr>
                        <a:t>T3 only</a:t>
                      </a:r>
                    </a:p>
                  </a:txBody>
                  <a:tcPr>
                    <a:solidFill>
                      <a:srgbClr val="00969C"/>
                    </a:solidFill>
                  </a:tcPr>
                </a:tc>
                <a:extLst>
                  <a:ext uri="{0D108BD9-81ED-4DB2-BD59-A6C34878D82A}">
                    <a16:rowId xmlns:a16="http://schemas.microsoft.com/office/drawing/2014/main" val="3470095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DLaM Display" panose="02010000000000000000" pitchFamily="2" charset="0"/>
                          <a:ea typeface="ADLaM Display" panose="02010000000000000000" pitchFamily="2" charset="0"/>
                          <a:cs typeface="ADLaM Display" panose="02010000000000000000" pitchFamily="2" charset="0"/>
                        </a:rPr>
                        <a:t>Training:</a:t>
                      </a:r>
                    </a:p>
                  </a:txBody>
                  <a:tcPr>
                    <a:solidFill>
                      <a:schemeClr val="accent1">
                        <a:lumMod val="20000"/>
                        <a:lumOff val="80000"/>
                      </a:schemeClr>
                    </a:solidFill>
                  </a:tcPr>
                </a:tc>
                <a:tc>
                  <a:txBody>
                    <a:bodyPr/>
                    <a:lstStyle/>
                    <a:p>
                      <a:r>
                        <a:rPr lang="en-US" sz="1600" b="0" dirty="0">
                          <a:solidFill>
                            <a:schemeClr val="tx1"/>
                          </a:solidFill>
                          <a:latin typeface="+mn-lt"/>
                          <a:ea typeface="ADLaM Display" panose="02010000000000000000" pitchFamily="2" charset="0"/>
                          <a:cs typeface="ADLaM Display" panose="02010000000000000000" pitchFamily="2" charset="0"/>
                        </a:rPr>
                        <a:t>3 weeks of training (including EMR)</a:t>
                      </a:r>
                    </a:p>
                    <a:p>
                      <a:r>
                        <a:rPr lang="en-US" sz="1600" b="0" dirty="0">
                          <a:solidFill>
                            <a:schemeClr val="tx1"/>
                          </a:solidFill>
                          <a:latin typeface="+mn-lt"/>
                          <a:ea typeface="ADLaM Display"/>
                          <a:cs typeface="ADLaM Display"/>
                        </a:rPr>
                        <a:t>Scribe Training:  ECW, Nextgen, Tebra, Elation, </a:t>
                      </a:r>
                      <a:r>
                        <a:rPr lang="en-US" sz="1600" b="0" dirty="0" err="1">
                          <a:solidFill>
                            <a:schemeClr val="tx1"/>
                          </a:solidFill>
                          <a:latin typeface="+mn-lt"/>
                          <a:ea typeface="ADLaM Display"/>
                          <a:cs typeface="ADLaM Display"/>
                        </a:rPr>
                        <a:t>Athe</a:t>
                      </a:r>
                    </a:p>
                  </a:txBody>
                  <a:tcPr>
                    <a:solidFill>
                      <a:schemeClr val="accent1">
                        <a:lumMod val="20000"/>
                        <a:lumOff val="80000"/>
                      </a:schemeClr>
                    </a:solidFill>
                  </a:tcPr>
                </a:tc>
                <a:extLst>
                  <a:ext uri="{0D108BD9-81ED-4DB2-BD59-A6C34878D82A}">
                    <a16:rowId xmlns:a16="http://schemas.microsoft.com/office/drawing/2014/main" val="87441508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bg1"/>
                          </a:solidFill>
                          <a:latin typeface="ADLaM Display" panose="02010000000000000000" pitchFamily="2" charset="0"/>
                          <a:ea typeface="ADLaM Display" panose="02010000000000000000" pitchFamily="2" charset="0"/>
                          <a:cs typeface="ADLaM Display" panose="02010000000000000000" pitchFamily="2" charset="0"/>
                        </a:rPr>
                        <a:t>Description:</a:t>
                      </a:r>
                    </a:p>
                    <a:p>
                      <a:endParaRPr lang="en-US" sz="1600" b="0" dirty="0">
                        <a:solidFill>
                          <a:schemeClr val="bg1"/>
                        </a:solidFill>
                        <a:latin typeface="ADLaM Display" panose="02010000000000000000" pitchFamily="2" charset="0"/>
                        <a:ea typeface="ADLaM Display" panose="02010000000000000000" pitchFamily="2" charset="0"/>
                        <a:cs typeface="ADLaM Display" panose="02010000000000000000" pitchFamily="2" charset="0"/>
                      </a:endParaRPr>
                    </a:p>
                  </a:txBody>
                  <a:tcPr anchor="ctr">
                    <a:solidFill>
                      <a:srgbClr val="00969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solidFill>
                          <a:latin typeface="+mn-lt"/>
                          <a:ea typeface="ADLaM Display" panose="02010000000000000000" pitchFamily="2" charset="0"/>
                          <a:cs typeface="ADLaM Display" panose="02010000000000000000" pitchFamily="2" charset="0"/>
                        </a:rPr>
                        <a:t>A virtual scribe in healthcare is a professional who assists healthcare providers (such as physicians, nurse practitioners, or physician assistants) with documentation and administrative tasks during patient encounters. Instead of being physically present in the examination room, a virtual scribe remotely accesses the electronic health record (EHR) system and assists the provider in real time during patient visits.</a:t>
                      </a:r>
                    </a:p>
                    <a:p>
                      <a:endParaRPr lang="en-US" dirty="0">
                        <a:solidFill>
                          <a:schemeClr val="bg1"/>
                        </a:solidFill>
                      </a:endParaRPr>
                    </a:p>
                  </a:txBody>
                  <a:tcPr>
                    <a:solidFill>
                      <a:srgbClr val="00969C"/>
                    </a:solidFill>
                  </a:tcPr>
                </a:tc>
                <a:extLst>
                  <a:ext uri="{0D108BD9-81ED-4DB2-BD59-A6C34878D82A}">
                    <a16:rowId xmlns:a16="http://schemas.microsoft.com/office/drawing/2014/main" val="3368652259"/>
                  </a:ext>
                </a:extLst>
              </a:tr>
            </a:tbl>
          </a:graphicData>
        </a:graphic>
      </p:graphicFrame>
    </p:spTree>
    <p:extLst>
      <p:ext uri="{BB962C8B-B14F-4D97-AF65-F5344CB8AC3E}">
        <p14:creationId xmlns:p14="http://schemas.microsoft.com/office/powerpoint/2010/main" val="585182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a:extLst>
              <a:ext uri="{FF2B5EF4-FFF2-40B4-BE49-F238E27FC236}">
                <a16:creationId xmlns:a16="http://schemas.microsoft.com/office/drawing/2014/main" id="{1835B9BF-9952-4CBC-78BD-AC88EF756179}"/>
              </a:ext>
            </a:extLst>
          </p:cNvPr>
          <p:cNvGraphicFramePr>
            <a:graphicFrameLocks noGrp="1"/>
          </p:cNvGraphicFramePr>
          <p:nvPr>
            <p:extLst>
              <p:ext uri="{D42A27DB-BD31-4B8C-83A1-F6EECF244321}">
                <p14:modId xmlns:p14="http://schemas.microsoft.com/office/powerpoint/2010/main" val="4144147105"/>
              </p:ext>
            </p:extLst>
          </p:nvPr>
        </p:nvGraphicFramePr>
        <p:xfrm>
          <a:off x="111966" y="739334"/>
          <a:ext cx="11848258" cy="5911376"/>
        </p:xfrm>
        <a:graphic>
          <a:graphicData uri="http://schemas.openxmlformats.org/drawingml/2006/table">
            <a:tbl>
              <a:tblPr firstRow="1" bandRow="1">
                <a:tableStyleId>{5C22544A-7EE6-4342-B048-85BDC9FD1C3A}</a:tableStyleId>
              </a:tblPr>
              <a:tblGrid>
                <a:gridCol w="1989686">
                  <a:extLst>
                    <a:ext uri="{9D8B030D-6E8A-4147-A177-3AD203B41FA5}">
                      <a16:colId xmlns:a16="http://schemas.microsoft.com/office/drawing/2014/main" val="3263587869"/>
                    </a:ext>
                  </a:extLst>
                </a:gridCol>
                <a:gridCol w="2069915">
                  <a:extLst>
                    <a:ext uri="{9D8B030D-6E8A-4147-A177-3AD203B41FA5}">
                      <a16:colId xmlns:a16="http://schemas.microsoft.com/office/drawing/2014/main" val="1872688529"/>
                    </a:ext>
                  </a:extLst>
                </a:gridCol>
                <a:gridCol w="7788657">
                  <a:extLst>
                    <a:ext uri="{9D8B030D-6E8A-4147-A177-3AD203B41FA5}">
                      <a16:colId xmlns:a16="http://schemas.microsoft.com/office/drawing/2014/main" val="1895593847"/>
                    </a:ext>
                  </a:extLst>
                </a:gridCol>
              </a:tblGrid>
              <a:tr h="317063">
                <a:tc>
                  <a:txBody>
                    <a:bodyPr/>
                    <a:lstStyle/>
                    <a:p>
                      <a:pPr algn="ctr"/>
                      <a:r>
                        <a:rPr lang="en-US" sz="1400" dirty="0"/>
                        <a:t>CATEGORY</a:t>
                      </a:r>
                    </a:p>
                  </a:txBody>
                  <a:tcPr>
                    <a:solidFill>
                      <a:srgbClr val="00969C"/>
                    </a:solidFill>
                  </a:tcPr>
                </a:tc>
                <a:tc>
                  <a:txBody>
                    <a:bodyPr/>
                    <a:lstStyle/>
                    <a:p>
                      <a:pPr algn="ctr"/>
                      <a:r>
                        <a:rPr lang="en-US" sz="1400" dirty="0"/>
                        <a:t>ITEMS</a:t>
                      </a:r>
                    </a:p>
                  </a:txBody>
                  <a:tcPr>
                    <a:solidFill>
                      <a:srgbClr val="00969C"/>
                    </a:solidFill>
                  </a:tcPr>
                </a:tc>
                <a:tc>
                  <a:txBody>
                    <a:bodyPr/>
                    <a:lstStyle/>
                    <a:p>
                      <a:pPr algn="ctr"/>
                      <a:r>
                        <a:rPr lang="en-US" sz="1400" dirty="0"/>
                        <a:t>DESCRIPTION</a:t>
                      </a:r>
                    </a:p>
                  </a:txBody>
                  <a:tcPr>
                    <a:solidFill>
                      <a:srgbClr val="00969C"/>
                    </a:solidFill>
                  </a:tcPr>
                </a:tc>
                <a:extLst>
                  <a:ext uri="{0D108BD9-81ED-4DB2-BD59-A6C34878D82A}">
                    <a16:rowId xmlns:a16="http://schemas.microsoft.com/office/drawing/2014/main" val="162134167"/>
                  </a:ext>
                </a:extLst>
              </a:tr>
              <a:tr h="317063">
                <a:tc rowSpan="10">
                  <a:txBody>
                    <a:bodyPr/>
                    <a:lstStyle/>
                    <a:p>
                      <a:pPr algn="ctr"/>
                      <a:r>
                        <a:rPr lang="en-US" sz="1400" dirty="0"/>
                        <a:t>Prepping Chart</a:t>
                      </a: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Import previous visit</a:t>
                      </a:r>
                      <a:r>
                        <a:rPr lang="en-US" sz="1100" b="0" i="0" dirty="0">
                          <a:solidFill>
                            <a:srgbClr val="000000"/>
                          </a:solidFill>
                          <a:effectLst/>
                          <a:latin typeface="Calibri" panose="020F0502020204030204" pitchFamily="34" charset="0"/>
                        </a:rPr>
                        <a:t> </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Import prior encounter to the chart</a:t>
                      </a:r>
                      <a:r>
                        <a:rPr lang="en-US" sz="1100" b="0" i="0" dirty="0">
                          <a:solidFill>
                            <a:srgbClr val="000000"/>
                          </a:solidFill>
                          <a:effectLst/>
                          <a:latin typeface="Calibri" panose="020F0502020204030204" pitchFamily="34" charset="0"/>
                        </a:rPr>
                        <a:t> </a:t>
                      </a:r>
                      <a:endParaRPr lang="en-US" b="0" i="0" dirty="0">
                        <a:effectLst/>
                      </a:endParaRPr>
                    </a:p>
                  </a:txBody>
                  <a:tcPr/>
                </a:tc>
                <a:extLst>
                  <a:ext uri="{0D108BD9-81ED-4DB2-BD59-A6C34878D82A}">
                    <a16:rowId xmlns:a16="http://schemas.microsoft.com/office/drawing/2014/main" val="1393982413"/>
                  </a:ext>
                </a:extLst>
              </a:tr>
              <a:tr h="31706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Review acute conditions</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Delete the information that is no longer needed for today's visit</a:t>
                      </a:r>
                      <a:r>
                        <a:rPr lang="en-US" sz="1100" b="0" i="0" dirty="0">
                          <a:solidFill>
                            <a:srgbClr val="000000"/>
                          </a:solidFill>
                          <a:effectLst/>
                          <a:latin typeface="Calibri" panose="020F0502020204030204" pitchFamily="34" charset="0"/>
                        </a:rPr>
                        <a:t> </a:t>
                      </a:r>
                      <a:endParaRPr lang="en-US" b="0" i="0" dirty="0">
                        <a:effectLst/>
                      </a:endParaRPr>
                    </a:p>
                  </a:txBody>
                  <a:tcPr/>
                </a:tc>
                <a:extLst>
                  <a:ext uri="{0D108BD9-81ED-4DB2-BD59-A6C34878D82A}">
                    <a16:rowId xmlns:a16="http://schemas.microsoft.com/office/drawing/2014/main" val="4065216509"/>
                  </a:ext>
                </a:extLst>
              </a:tr>
              <a:tr h="317063">
                <a:tc vMerge="1">
                  <a:txBody>
                    <a:bodyPr/>
                    <a:lstStyle/>
                    <a:p>
                      <a:endParaRPr lang="en-US" sz="1400" dirty="0"/>
                    </a:p>
                  </a:txBody>
                  <a:tcPr/>
                </a:tc>
                <a:tc>
                  <a:txBody>
                    <a:bodyPr/>
                    <a:lstStyle/>
                    <a:p>
                      <a:pPr algn="l" rtl="0" fontAlgn="base"/>
                      <a:r>
                        <a:rPr lang="en-US" sz="1100" b="0" i="0" u="none" strike="noStrike">
                          <a:solidFill>
                            <a:srgbClr val="000000"/>
                          </a:solidFill>
                          <a:effectLst/>
                          <a:latin typeface="Calibri" panose="020F0502020204030204" pitchFamily="34" charset="0"/>
                        </a:rPr>
                        <a:t>Upload templates</a:t>
                      </a:r>
                      <a:r>
                        <a:rPr lang="en-US" sz="1100" b="0" i="0">
                          <a:solidFill>
                            <a:srgbClr val="000000"/>
                          </a:solidFill>
                          <a:effectLst/>
                          <a:latin typeface="Calibri" panose="020F0502020204030204" pitchFamily="34" charset="0"/>
                        </a:rPr>
                        <a:t> </a:t>
                      </a:r>
                      <a:endParaRPr lang="en-US" b="0" i="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When needed use the correct template. Example: wellness templates</a:t>
                      </a:r>
                      <a:r>
                        <a:rPr lang="en-US" sz="1100" b="0" i="0" dirty="0">
                          <a:solidFill>
                            <a:srgbClr val="000000"/>
                          </a:solidFill>
                          <a:effectLst/>
                          <a:latin typeface="Calibri" panose="020F0502020204030204" pitchFamily="34" charset="0"/>
                        </a:rPr>
                        <a:t> </a:t>
                      </a:r>
                      <a:endParaRPr lang="en-US" b="0" i="0" dirty="0">
                        <a:effectLst/>
                      </a:endParaRPr>
                    </a:p>
                  </a:txBody>
                  <a:tcPr/>
                </a:tc>
                <a:extLst>
                  <a:ext uri="{0D108BD9-81ED-4DB2-BD59-A6C34878D82A}">
                    <a16:rowId xmlns:a16="http://schemas.microsoft.com/office/drawing/2014/main" val="1501483066"/>
                  </a:ext>
                </a:extLst>
              </a:tr>
              <a:tr h="295945">
                <a:tc vMerge="1">
                  <a:txBody>
                    <a:bodyPr/>
                    <a:lstStyle/>
                    <a:p>
                      <a:endParaRPr lang="en-US" sz="1400" dirty="0"/>
                    </a:p>
                  </a:txBody>
                  <a:tcPr/>
                </a:tc>
                <a:tc>
                  <a:txBody>
                    <a:bodyPr/>
                    <a:lstStyle/>
                    <a:p>
                      <a:pPr algn="l" rtl="0" fontAlgn="base"/>
                      <a:r>
                        <a:rPr lang="en-US" sz="1100" b="0" i="0" u="none" strike="noStrike">
                          <a:solidFill>
                            <a:srgbClr val="000000"/>
                          </a:solidFill>
                          <a:effectLst/>
                          <a:latin typeface="Calibri" panose="020F0502020204030204" pitchFamily="34" charset="0"/>
                        </a:rPr>
                        <a:t>Add notes to MA</a:t>
                      </a:r>
                      <a:r>
                        <a:rPr lang="en-US" sz="1100" b="0" i="0">
                          <a:solidFill>
                            <a:srgbClr val="000000"/>
                          </a:solidFill>
                          <a:effectLst/>
                          <a:latin typeface="Calibri" panose="020F0502020204030204" pitchFamily="34" charset="0"/>
                        </a:rPr>
                        <a:t> </a:t>
                      </a:r>
                      <a:endParaRPr lang="en-US" b="0" i="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If the patient has a new document (labs or diagnostic imaging results, RPM or any other) place a note to the MA for her to print them </a:t>
                      </a:r>
                      <a:r>
                        <a:rPr lang="en-US" sz="1100" b="0" i="0" dirty="0">
                          <a:solidFill>
                            <a:srgbClr val="000000"/>
                          </a:solidFill>
                          <a:effectLst/>
                          <a:latin typeface="Calibri" panose="020F0502020204030204" pitchFamily="34" charset="0"/>
                        </a:rPr>
                        <a:t> </a:t>
                      </a:r>
                      <a:endParaRPr lang="en-US" b="0" i="0" dirty="0">
                        <a:effectLst/>
                      </a:endParaRPr>
                    </a:p>
                  </a:txBody>
                  <a:tcPr/>
                </a:tc>
                <a:extLst>
                  <a:ext uri="{0D108BD9-81ED-4DB2-BD59-A6C34878D82A}">
                    <a16:rowId xmlns:a16="http://schemas.microsoft.com/office/drawing/2014/main" val="2396077561"/>
                  </a:ext>
                </a:extLst>
              </a:tr>
              <a:tr h="317063">
                <a:tc vMerge="1">
                  <a:txBody>
                    <a:bodyPr/>
                    <a:lstStyle/>
                    <a:p>
                      <a:endParaRPr lang="en-US" sz="1400" dirty="0"/>
                    </a:p>
                  </a:txBody>
                  <a:tcPr/>
                </a:tc>
                <a:tc>
                  <a:txBody>
                    <a:bodyPr/>
                    <a:lstStyle/>
                    <a:p>
                      <a:pPr algn="l" rtl="0" fontAlgn="base"/>
                      <a:r>
                        <a:rPr lang="en-US" sz="1100" b="0" i="0" u="none" strike="noStrike">
                          <a:solidFill>
                            <a:srgbClr val="000000"/>
                          </a:solidFill>
                          <a:effectLst/>
                          <a:latin typeface="Calibri" panose="020F0502020204030204" pitchFamily="34" charset="0"/>
                        </a:rPr>
                        <a:t>Add lab results</a:t>
                      </a:r>
                      <a:r>
                        <a:rPr lang="en-US" sz="1100" b="0" i="0">
                          <a:solidFill>
                            <a:srgbClr val="000000"/>
                          </a:solidFill>
                          <a:effectLst/>
                          <a:latin typeface="Calibri" panose="020F0502020204030204" pitchFamily="34" charset="0"/>
                        </a:rPr>
                        <a:t> </a:t>
                      </a:r>
                      <a:endParaRPr lang="en-US" b="0" i="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Add lab results to the chart</a:t>
                      </a:r>
                      <a:r>
                        <a:rPr lang="en-US" sz="1100" b="0" i="0" dirty="0">
                          <a:solidFill>
                            <a:srgbClr val="000000"/>
                          </a:solidFill>
                          <a:effectLst/>
                          <a:latin typeface="Calibri" panose="020F0502020204030204" pitchFamily="34" charset="0"/>
                        </a:rPr>
                        <a:t> </a:t>
                      </a:r>
                      <a:endParaRPr lang="en-US" b="0" i="0" dirty="0">
                        <a:effectLst/>
                      </a:endParaRPr>
                    </a:p>
                  </a:txBody>
                  <a:tcPr/>
                </a:tc>
                <a:extLst>
                  <a:ext uri="{0D108BD9-81ED-4DB2-BD59-A6C34878D82A}">
                    <a16:rowId xmlns:a16="http://schemas.microsoft.com/office/drawing/2014/main" val="1057768381"/>
                  </a:ext>
                </a:extLst>
              </a:tr>
              <a:tr h="317063">
                <a:tc vMerge="1">
                  <a:txBody>
                    <a:bodyPr/>
                    <a:lstStyle/>
                    <a:p>
                      <a:endParaRPr lang="en-US" sz="1400" dirty="0"/>
                    </a:p>
                  </a:txBody>
                  <a:tcPr/>
                </a:tc>
                <a:tc>
                  <a:txBody>
                    <a:bodyPr/>
                    <a:lstStyle/>
                    <a:p>
                      <a:pPr algn="l" rtl="0" fontAlgn="base"/>
                      <a:r>
                        <a:rPr lang="en-US" sz="1100" b="0" i="0" u="none" strike="noStrike">
                          <a:solidFill>
                            <a:srgbClr val="000000"/>
                          </a:solidFill>
                          <a:effectLst/>
                          <a:latin typeface="Calibri" panose="020F0502020204030204" pitchFamily="34" charset="0"/>
                        </a:rPr>
                        <a:t>Add diagnoses</a:t>
                      </a:r>
                      <a:r>
                        <a:rPr lang="en-US" sz="1100" b="0" i="0">
                          <a:solidFill>
                            <a:srgbClr val="000000"/>
                          </a:solidFill>
                          <a:effectLst/>
                          <a:latin typeface="Calibri" panose="020F0502020204030204" pitchFamily="34" charset="0"/>
                        </a:rPr>
                        <a:t> </a:t>
                      </a:r>
                      <a:endParaRPr lang="en-US" b="0" i="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Example: if patient has abnormal liver function results add this to the assessment  </a:t>
                      </a:r>
                      <a:r>
                        <a:rPr lang="en-US" sz="1100" b="0" i="0" dirty="0">
                          <a:solidFill>
                            <a:srgbClr val="000000"/>
                          </a:solidFill>
                          <a:effectLst/>
                          <a:latin typeface="Calibri" panose="020F0502020204030204" pitchFamily="34" charset="0"/>
                        </a:rPr>
                        <a:t> </a:t>
                      </a:r>
                      <a:endParaRPr lang="en-US" b="0" i="0" dirty="0">
                        <a:effectLst/>
                      </a:endParaRPr>
                    </a:p>
                  </a:txBody>
                  <a:tcPr/>
                </a:tc>
                <a:extLst>
                  <a:ext uri="{0D108BD9-81ED-4DB2-BD59-A6C34878D82A}">
                    <a16:rowId xmlns:a16="http://schemas.microsoft.com/office/drawing/2014/main" val="3839542143"/>
                  </a:ext>
                </a:extLst>
              </a:tr>
              <a:tr h="317063">
                <a:tc vMerge="1">
                  <a:txBody>
                    <a:bodyPr/>
                    <a:lstStyle/>
                    <a:p>
                      <a:endParaRPr lang="en-US" sz="1400" dirty="0"/>
                    </a:p>
                  </a:txBody>
                  <a:tcPr/>
                </a:tc>
                <a:tc>
                  <a:txBody>
                    <a:bodyPr/>
                    <a:lstStyle/>
                    <a:p>
                      <a:pPr algn="l" rtl="0" fontAlgn="base"/>
                      <a:r>
                        <a:rPr lang="en-US" sz="1100" b="0" i="0" u="none" strike="noStrike">
                          <a:solidFill>
                            <a:srgbClr val="000000"/>
                          </a:solidFill>
                          <a:effectLst/>
                          <a:latin typeface="Calibri" panose="020F0502020204030204" pitchFamily="34" charset="0"/>
                        </a:rPr>
                        <a:t>Add previous specialist visits </a:t>
                      </a:r>
                      <a:r>
                        <a:rPr lang="en-US" sz="1100" b="0" i="0">
                          <a:solidFill>
                            <a:srgbClr val="000000"/>
                          </a:solidFill>
                          <a:effectLst/>
                          <a:latin typeface="Calibri" panose="020F0502020204030204" pitchFamily="34" charset="0"/>
                        </a:rPr>
                        <a:t> </a:t>
                      </a:r>
                      <a:endParaRPr lang="en-US" b="0" i="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If the patient has a recent visit to another specialty add the new diagnoses or treatment.</a:t>
                      </a:r>
                      <a:r>
                        <a:rPr lang="en-US" sz="1100" b="0" i="0" dirty="0">
                          <a:solidFill>
                            <a:srgbClr val="000000"/>
                          </a:solidFill>
                          <a:effectLst/>
                          <a:latin typeface="WordVisiCarriageReturn_MSFontService"/>
                        </a:rPr>
                        <a:t> </a:t>
                      </a:r>
                      <a:r>
                        <a:rPr lang="en-US" sz="1100" b="0" i="0" u="none" strike="noStrike" dirty="0">
                          <a:solidFill>
                            <a:srgbClr val="000000"/>
                          </a:solidFill>
                          <a:effectLst/>
                          <a:latin typeface="Calibri" panose="020F0502020204030204" pitchFamily="34" charset="0"/>
                        </a:rPr>
                        <a:t>(GI, cardiology, nephrology)  </a:t>
                      </a:r>
                      <a:r>
                        <a:rPr lang="en-US" sz="1100" b="0" i="0" dirty="0">
                          <a:solidFill>
                            <a:srgbClr val="000000"/>
                          </a:solidFill>
                          <a:effectLst/>
                          <a:latin typeface="Calibri" panose="020F0502020204030204" pitchFamily="34" charset="0"/>
                        </a:rPr>
                        <a:t> </a:t>
                      </a:r>
                      <a:endParaRPr lang="en-US" b="0" i="0" dirty="0">
                        <a:effectLst/>
                      </a:endParaRPr>
                    </a:p>
                  </a:txBody>
                  <a:tcPr/>
                </a:tc>
                <a:extLst>
                  <a:ext uri="{0D108BD9-81ED-4DB2-BD59-A6C34878D82A}">
                    <a16:rowId xmlns:a16="http://schemas.microsoft.com/office/drawing/2014/main" val="3418065089"/>
                  </a:ext>
                </a:extLst>
              </a:tr>
              <a:tr h="414323">
                <a:tc vMerge="1">
                  <a:txBody>
                    <a:bodyPr/>
                    <a:lstStyle/>
                    <a:p>
                      <a:endParaRPr lang="en-US" sz="1400" dirty="0"/>
                    </a:p>
                  </a:txBody>
                  <a:tcPr/>
                </a:tc>
                <a:tc>
                  <a:txBody>
                    <a:bodyPr/>
                    <a:lstStyle/>
                    <a:p>
                      <a:pPr algn="l" rtl="0" fontAlgn="base"/>
                      <a:r>
                        <a:rPr lang="en-US" sz="1100" b="0" i="0" u="none" strike="noStrike">
                          <a:solidFill>
                            <a:srgbClr val="000000"/>
                          </a:solidFill>
                          <a:effectLst/>
                          <a:latin typeface="Calibri" panose="020F0502020204030204" pitchFamily="34" charset="0"/>
                        </a:rPr>
                        <a:t>Search for HEDIS measures.</a:t>
                      </a:r>
                      <a:r>
                        <a:rPr lang="en-US" sz="1100" b="0" i="0">
                          <a:solidFill>
                            <a:srgbClr val="000000"/>
                          </a:solidFill>
                          <a:effectLst/>
                          <a:latin typeface="Calibri" panose="020F0502020204030204" pitchFamily="34" charset="0"/>
                        </a:rPr>
                        <a:t> </a:t>
                      </a:r>
                      <a:endParaRPr lang="en-US" b="0" i="0">
                        <a:effectLst/>
                      </a:endParaRPr>
                    </a:p>
                  </a:txBody>
                  <a:tcPr anchor="ctr"/>
                </a:tc>
                <a:tc>
                  <a:txBody>
                    <a:bodyPr/>
                    <a:lstStyle/>
                    <a:p>
                      <a:pPr algn="l" rtl="0" fontAlgn="base"/>
                      <a:r>
                        <a:rPr lang="en-US" sz="1100" b="0" i="0" u="none" strike="noStrike">
                          <a:solidFill>
                            <a:srgbClr val="000000"/>
                          </a:solidFill>
                          <a:effectLst/>
                          <a:latin typeface="Calibri" panose="020F0502020204030204" pitchFamily="34" charset="0"/>
                        </a:rPr>
                        <a:t>Search for breast cancer screening, colon cancer screening, osteoporosis screening and last vaccines. If they are due request for a new one.</a:t>
                      </a:r>
                      <a:r>
                        <a:rPr lang="en-US" sz="1100" b="0" i="0">
                          <a:solidFill>
                            <a:srgbClr val="000000"/>
                          </a:solidFill>
                          <a:effectLst/>
                          <a:latin typeface="Calibri" panose="020F0502020204030204" pitchFamily="34" charset="0"/>
                        </a:rPr>
                        <a:t> </a:t>
                      </a:r>
                      <a:endParaRPr lang="en-US" b="0" i="0">
                        <a:effectLst/>
                      </a:endParaRPr>
                    </a:p>
                  </a:txBody>
                  <a:tcPr/>
                </a:tc>
                <a:extLst>
                  <a:ext uri="{0D108BD9-81ED-4DB2-BD59-A6C34878D82A}">
                    <a16:rowId xmlns:a16="http://schemas.microsoft.com/office/drawing/2014/main" val="292732289"/>
                  </a:ext>
                </a:extLst>
              </a:tr>
              <a:tr h="317063">
                <a:tc vMerge="1">
                  <a:txBody>
                    <a:bodyPr/>
                    <a:lstStyle/>
                    <a:p>
                      <a:endParaRPr lang="en-US" sz="1400" dirty="0"/>
                    </a:p>
                  </a:txBody>
                  <a:tcPr/>
                </a:tc>
                <a:tc>
                  <a:txBody>
                    <a:bodyPr/>
                    <a:lstStyle/>
                    <a:p>
                      <a:pPr algn="l" rtl="0" fontAlgn="base"/>
                      <a:r>
                        <a:rPr lang="en-US" sz="1100" b="0" i="0" u="none" strike="noStrike">
                          <a:solidFill>
                            <a:srgbClr val="000000"/>
                          </a:solidFill>
                          <a:effectLst/>
                          <a:latin typeface="Calibri" panose="020F0502020204030204" pitchFamily="34" charset="0"/>
                        </a:rPr>
                        <a:t>Modify visit type to AWV </a:t>
                      </a:r>
                      <a:r>
                        <a:rPr lang="en-US" sz="1100" b="0" i="0">
                          <a:solidFill>
                            <a:srgbClr val="000000"/>
                          </a:solidFill>
                          <a:effectLst/>
                          <a:latin typeface="Calibri" panose="020F0502020204030204" pitchFamily="34" charset="0"/>
                        </a:rPr>
                        <a:t> </a:t>
                      </a:r>
                      <a:endParaRPr lang="en-US" b="0" i="0">
                        <a:effectLst/>
                      </a:endParaRPr>
                    </a:p>
                  </a:txBody>
                  <a:tcPr anchor="ctr"/>
                </a:tc>
                <a:tc>
                  <a:txBody>
                    <a:bodyPr/>
                    <a:lstStyle/>
                    <a:p>
                      <a:pPr algn="l" rtl="0" fontAlgn="base"/>
                      <a:r>
                        <a:rPr lang="en-US" sz="1100" b="0" i="0" u="none" strike="noStrike">
                          <a:solidFill>
                            <a:srgbClr val="000000"/>
                          </a:solidFill>
                          <a:effectLst/>
                          <a:latin typeface="Calibri" panose="020F0502020204030204" pitchFamily="34" charset="0"/>
                        </a:rPr>
                        <a:t>If a patient needs a wellness visit change the type of visit. </a:t>
                      </a:r>
                      <a:r>
                        <a:rPr lang="en-US" sz="1100" b="0" i="0">
                          <a:solidFill>
                            <a:srgbClr val="000000"/>
                          </a:solidFill>
                          <a:effectLst/>
                          <a:latin typeface="Calibri" panose="020F0502020204030204" pitchFamily="34" charset="0"/>
                        </a:rPr>
                        <a:t> </a:t>
                      </a:r>
                      <a:endParaRPr lang="en-US" b="0" i="0">
                        <a:effectLst/>
                      </a:endParaRPr>
                    </a:p>
                  </a:txBody>
                  <a:tcPr/>
                </a:tc>
                <a:extLst>
                  <a:ext uri="{0D108BD9-81ED-4DB2-BD59-A6C34878D82A}">
                    <a16:rowId xmlns:a16="http://schemas.microsoft.com/office/drawing/2014/main" val="1643553807"/>
                  </a:ext>
                </a:extLst>
              </a:tr>
              <a:tr h="335372">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Communication</a:t>
                      </a:r>
                      <a:r>
                        <a:rPr lang="en-US" sz="1100" b="0" i="0" dirty="0">
                          <a:solidFill>
                            <a:srgbClr val="000000"/>
                          </a:solidFill>
                          <a:effectLst/>
                          <a:latin typeface="Calibri" panose="020F0502020204030204" pitchFamily="34" charset="0"/>
                        </a:rPr>
                        <a:t> </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All updates, HEDIS measures that are due, and documents that need to be printed must be communicated to the MA</a:t>
                      </a:r>
                      <a:r>
                        <a:rPr lang="en-US" sz="1100" b="0" i="0" dirty="0">
                          <a:solidFill>
                            <a:srgbClr val="000000"/>
                          </a:solidFill>
                          <a:effectLst/>
                          <a:latin typeface="Calibri" panose="020F0502020204030204" pitchFamily="34" charset="0"/>
                        </a:rPr>
                        <a:t> </a:t>
                      </a:r>
                      <a:endParaRPr lang="en-US" b="0" i="0" dirty="0">
                        <a:effectLst/>
                      </a:endParaRPr>
                    </a:p>
                  </a:txBody>
                  <a:tcPr/>
                </a:tc>
                <a:extLst>
                  <a:ext uri="{0D108BD9-81ED-4DB2-BD59-A6C34878D82A}">
                    <a16:rowId xmlns:a16="http://schemas.microsoft.com/office/drawing/2014/main" val="1102084722"/>
                  </a:ext>
                </a:extLst>
              </a:tr>
              <a:tr h="0">
                <a:tc gridSpan="3">
                  <a:txBody>
                    <a:bodyPr/>
                    <a:lstStyle/>
                    <a:p>
                      <a:endParaRPr lang="en-US" sz="1400" dirty="0"/>
                    </a:p>
                  </a:txBody>
                  <a:tcPr>
                    <a:solidFill>
                      <a:srgbClr val="00969C"/>
                    </a:solidFill>
                  </a:tcPr>
                </a:tc>
                <a:tc hMerge="1">
                  <a:txBody>
                    <a:bodyPr/>
                    <a:lstStyle/>
                    <a:p>
                      <a:endParaRPr lang="en-US" sz="1400" dirty="0"/>
                    </a:p>
                  </a:txBody>
                  <a:tcPr>
                    <a:solidFill>
                      <a:srgbClr val="00969C"/>
                    </a:solidFill>
                  </a:tcPr>
                </a:tc>
                <a:tc hMerge="1">
                  <a:txBody>
                    <a:bodyPr/>
                    <a:lstStyle/>
                    <a:p>
                      <a:endParaRPr lang="en-US" sz="1400" dirty="0"/>
                    </a:p>
                  </a:txBody>
                  <a:tcPr>
                    <a:solidFill>
                      <a:srgbClr val="00969C"/>
                    </a:solidFill>
                  </a:tcPr>
                </a:tc>
                <a:extLst>
                  <a:ext uri="{0D108BD9-81ED-4DB2-BD59-A6C34878D82A}">
                    <a16:rowId xmlns:a16="http://schemas.microsoft.com/office/drawing/2014/main" val="2162233928"/>
                  </a:ext>
                </a:extLst>
              </a:tr>
              <a:tr h="317063">
                <a:tc rowSpan="6">
                  <a:txBody>
                    <a:bodyPr/>
                    <a:lstStyle/>
                    <a:p>
                      <a:pPr algn="ctr"/>
                      <a:r>
                        <a:rPr lang="en-US" sz="1400" dirty="0"/>
                        <a:t>During Visit</a:t>
                      </a: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Documentation of visit</a:t>
                      </a:r>
                      <a:r>
                        <a:rPr lang="en-US" sz="1100" b="0" i="0" dirty="0">
                          <a:solidFill>
                            <a:srgbClr val="000000"/>
                          </a:solidFill>
                          <a:effectLst/>
                          <a:latin typeface="Calibri" panose="020F0502020204030204" pitchFamily="34" charset="0"/>
                        </a:rPr>
                        <a:t> </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Type all the information said during the encounter.</a:t>
                      </a:r>
                      <a:r>
                        <a:rPr lang="en-US" sz="1100" b="0" i="0" dirty="0">
                          <a:solidFill>
                            <a:srgbClr val="000000"/>
                          </a:solidFill>
                          <a:effectLst/>
                          <a:latin typeface="Calibri" panose="020F0502020204030204" pitchFamily="34" charset="0"/>
                        </a:rPr>
                        <a:t> </a:t>
                      </a:r>
                      <a:endParaRPr lang="en-US" b="0" i="0" dirty="0">
                        <a:effectLst/>
                      </a:endParaRPr>
                    </a:p>
                  </a:txBody>
                  <a:tcPr/>
                </a:tc>
                <a:extLst>
                  <a:ext uri="{0D108BD9-81ED-4DB2-BD59-A6C34878D82A}">
                    <a16:rowId xmlns:a16="http://schemas.microsoft.com/office/drawing/2014/main" val="2007505809"/>
                  </a:ext>
                </a:extLst>
              </a:tr>
              <a:tr h="317063">
                <a:tc vMerge="1">
                  <a:txBody>
                    <a:bodyPr/>
                    <a:lstStyle/>
                    <a:p>
                      <a:endParaRPr lang="en-US" sz="1400" dirty="0"/>
                    </a:p>
                  </a:txBody>
                  <a:tcPr anchor="ctr"/>
                </a:tc>
                <a:tc>
                  <a:txBody>
                    <a:bodyPr/>
                    <a:lstStyle/>
                    <a:p>
                      <a:pPr algn="l" rtl="0" fontAlgn="base"/>
                      <a:r>
                        <a:rPr lang="en-US" sz="1100" b="0" i="0" u="none" strike="noStrike">
                          <a:solidFill>
                            <a:srgbClr val="000000"/>
                          </a:solidFill>
                          <a:effectLst/>
                          <a:latin typeface="Calibri" panose="020F0502020204030204" pitchFamily="34" charset="0"/>
                        </a:rPr>
                        <a:t>Fill ROS and physical exam</a:t>
                      </a:r>
                      <a:r>
                        <a:rPr lang="en-US" sz="1100" b="0" i="0">
                          <a:solidFill>
                            <a:srgbClr val="000000"/>
                          </a:solidFill>
                          <a:effectLst/>
                          <a:latin typeface="Calibri" panose="020F0502020204030204" pitchFamily="34" charset="0"/>
                        </a:rPr>
                        <a:t> </a:t>
                      </a:r>
                      <a:endParaRPr lang="en-US" b="0" i="0">
                        <a:effectLst/>
                      </a:endParaRPr>
                    </a:p>
                  </a:txBody>
                  <a:tcPr anchor="ctr"/>
                </a:tc>
                <a:tc>
                  <a:txBody>
                    <a:bodyPr/>
                    <a:lstStyle/>
                    <a:p>
                      <a:pPr algn="l" rtl="0" fontAlgn="base"/>
                      <a:r>
                        <a:rPr lang="en-US" sz="1100" b="0" i="0" u="none" strike="noStrike">
                          <a:solidFill>
                            <a:srgbClr val="000000"/>
                          </a:solidFill>
                          <a:effectLst/>
                          <a:latin typeface="Calibri" panose="020F0502020204030204" pitchFamily="34" charset="0"/>
                        </a:rPr>
                        <a:t>Based on the chief complaint fill out the ROS and physical exam</a:t>
                      </a:r>
                      <a:r>
                        <a:rPr lang="en-US" sz="1100" b="0" i="0">
                          <a:solidFill>
                            <a:srgbClr val="000000"/>
                          </a:solidFill>
                          <a:effectLst/>
                          <a:latin typeface="Calibri" panose="020F0502020204030204" pitchFamily="34" charset="0"/>
                        </a:rPr>
                        <a:t> </a:t>
                      </a:r>
                      <a:endParaRPr lang="en-US" b="0" i="0">
                        <a:effectLst/>
                      </a:endParaRPr>
                    </a:p>
                  </a:txBody>
                  <a:tcPr/>
                </a:tc>
                <a:extLst>
                  <a:ext uri="{0D108BD9-81ED-4DB2-BD59-A6C34878D82A}">
                    <a16:rowId xmlns:a16="http://schemas.microsoft.com/office/drawing/2014/main" val="3680241515"/>
                  </a:ext>
                </a:extLst>
              </a:tr>
              <a:tr h="317063">
                <a:tc vMerge="1">
                  <a:txBody>
                    <a:bodyPr/>
                    <a:lstStyle/>
                    <a:p>
                      <a:endParaRPr lang="en-US" sz="1400"/>
                    </a:p>
                  </a:txBody>
                  <a:tcPr anchor="ctr"/>
                </a:tc>
                <a:tc>
                  <a:txBody>
                    <a:bodyPr/>
                    <a:lstStyle/>
                    <a:p>
                      <a:pPr algn="l" rtl="0" fontAlgn="base"/>
                      <a:r>
                        <a:rPr lang="en-US" sz="1100" b="0" i="0" u="none" strike="noStrike">
                          <a:solidFill>
                            <a:srgbClr val="000000"/>
                          </a:solidFill>
                          <a:effectLst/>
                          <a:latin typeface="Calibri" panose="020F0502020204030204" pitchFamily="34" charset="0"/>
                        </a:rPr>
                        <a:t>Send orders</a:t>
                      </a:r>
                      <a:r>
                        <a:rPr lang="en-US" sz="1100" b="0" i="0">
                          <a:solidFill>
                            <a:srgbClr val="000000"/>
                          </a:solidFill>
                          <a:effectLst/>
                          <a:latin typeface="Calibri" panose="020F0502020204030204" pitchFamily="34" charset="0"/>
                        </a:rPr>
                        <a:t> </a:t>
                      </a:r>
                      <a:endParaRPr lang="en-US" b="0" i="0">
                        <a:effectLst/>
                      </a:endParaRPr>
                    </a:p>
                  </a:txBody>
                  <a:tcPr anchor="ctr"/>
                </a:tc>
                <a:tc>
                  <a:txBody>
                    <a:bodyPr/>
                    <a:lstStyle/>
                    <a:p>
                      <a:pPr algn="l" rtl="0" fontAlgn="base"/>
                      <a:r>
                        <a:rPr lang="en-US" sz="1100" b="0" i="0" u="none" strike="noStrike">
                          <a:solidFill>
                            <a:srgbClr val="000000"/>
                          </a:solidFill>
                          <a:effectLst/>
                          <a:latin typeface="Calibri" panose="020F0502020204030204" pitchFamily="34" charset="0"/>
                        </a:rPr>
                        <a:t>Send labs, medications, diagnostic imaging or procedures</a:t>
                      </a:r>
                      <a:r>
                        <a:rPr lang="en-US" sz="1100" b="0" i="0">
                          <a:solidFill>
                            <a:srgbClr val="000000"/>
                          </a:solidFill>
                          <a:effectLst/>
                          <a:latin typeface="Calibri" panose="020F0502020204030204" pitchFamily="34" charset="0"/>
                        </a:rPr>
                        <a:t> </a:t>
                      </a:r>
                      <a:endParaRPr lang="en-US" b="0" i="0">
                        <a:effectLst/>
                      </a:endParaRPr>
                    </a:p>
                  </a:txBody>
                  <a:tcPr/>
                </a:tc>
                <a:extLst>
                  <a:ext uri="{0D108BD9-81ED-4DB2-BD59-A6C34878D82A}">
                    <a16:rowId xmlns:a16="http://schemas.microsoft.com/office/drawing/2014/main" val="1614308309"/>
                  </a:ext>
                </a:extLst>
              </a:tr>
              <a:tr h="414323">
                <a:tc vMerge="1">
                  <a:txBody>
                    <a:bodyPr/>
                    <a:lstStyle/>
                    <a:p>
                      <a:endParaRPr lang="en-US" sz="1400"/>
                    </a:p>
                  </a:txBody>
                  <a:tcPr anchor="ctr"/>
                </a:tc>
                <a:tc>
                  <a:txBody>
                    <a:bodyPr/>
                    <a:lstStyle/>
                    <a:p>
                      <a:pPr algn="l" rtl="0" fontAlgn="base"/>
                      <a:r>
                        <a:rPr lang="en-US" sz="1100" b="0" i="0" u="none" strike="noStrike">
                          <a:solidFill>
                            <a:srgbClr val="000000"/>
                          </a:solidFill>
                          <a:effectLst/>
                          <a:latin typeface="Calibri" panose="020F0502020204030204" pitchFamily="34" charset="0"/>
                        </a:rPr>
                        <a:t>Referrals: send patient to specialists </a:t>
                      </a:r>
                      <a:r>
                        <a:rPr lang="en-US" sz="1100" b="0" i="0">
                          <a:solidFill>
                            <a:srgbClr val="000000"/>
                          </a:solidFill>
                          <a:effectLst/>
                          <a:latin typeface="Calibri" panose="020F0502020204030204" pitchFamily="34" charset="0"/>
                        </a:rPr>
                        <a:t> </a:t>
                      </a:r>
                      <a:endParaRPr lang="en-US" b="0" i="0">
                        <a:effectLst/>
                      </a:endParaRPr>
                    </a:p>
                  </a:txBody>
                  <a:tcPr anchor="ctr"/>
                </a:tc>
                <a:tc>
                  <a:txBody>
                    <a:bodyPr/>
                    <a:lstStyle/>
                    <a:p>
                      <a:pPr algn="l" rtl="0" fontAlgn="base"/>
                      <a:r>
                        <a:rPr lang="en-US" sz="1100" b="0" i="0" u="none" strike="noStrike">
                          <a:solidFill>
                            <a:srgbClr val="000000"/>
                          </a:solidFill>
                          <a:effectLst/>
                          <a:latin typeface="Calibri" panose="020F0502020204030204" pitchFamily="34" charset="0"/>
                        </a:rPr>
                        <a:t>If patient has an HMO insurance send it to the referral department. If patient has Medicare send the referral</a:t>
                      </a:r>
                      <a:r>
                        <a:rPr lang="en-US" sz="1100" b="0" i="0">
                          <a:solidFill>
                            <a:srgbClr val="000000"/>
                          </a:solidFill>
                          <a:effectLst/>
                          <a:latin typeface="Calibri" panose="020F0502020204030204" pitchFamily="34" charset="0"/>
                        </a:rPr>
                        <a:t> </a:t>
                      </a:r>
                      <a:endParaRPr lang="en-US" b="0" i="0">
                        <a:effectLst/>
                      </a:endParaRPr>
                    </a:p>
                  </a:txBody>
                  <a:tcPr/>
                </a:tc>
                <a:extLst>
                  <a:ext uri="{0D108BD9-81ED-4DB2-BD59-A6C34878D82A}">
                    <a16:rowId xmlns:a16="http://schemas.microsoft.com/office/drawing/2014/main" val="1239737498"/>
                  </a:ext>
                </a:extLst>
              </a:tr>
              <a:tr h="317063">
                <a:tc vMerge="1">
                  <a:txBody>
                    <a:bodyPr/>
                    <a:lstStyle/>
                    <a:p>
                      <a:endParaRPr lang="en-US" sz="1400"/>
                    </a:p>
                  </a:txBody>
                  <a:tcPr anchor="ctr"/>
                </a:tc>
                <a:tc>
                  <a:txBody>
                    <a:bodyPr/>
                    <a:lstStyle/>
                    <a:p>
                      <a:pPr algn="l" rtl="0" fontAlgn="base"/>
                      <a:r>
                        <a:rPr lang="en-US" sz="1100" b="0" i="0" u="none" strike="noStrike">
                          <a:solidFill>
                            <a:srgbClr val="000000"/>
                          </a:solidFill>
                          <a:effectLst/>
                          <a:latin typeface="Calibri" panose="020F0502020204030204" pitchFamily="34" charset="0"/>
                        </a:rPr>
                        <a:t>Schedule F/U visit </a:t>
                      </a:r>
                      <a:r>
                        <a:rPr lang="en-US" sz="1100" b="0" i="0">
                          <a:solidFill>
                            <a:srgbClr val="000000"/>
                          </a:solidFill>
                          <a:effectLst/>
                          <a:latin typeface="Calibri" panose="020F0502020204030204" pitchFamily="34" charset="0"/>
                        </a:rPr>
                        <a:t> </a:t>
                      </a:r>
                      <a:endParaRPr lang="en-US" b="0" i="0">
                        <a:effectLst/>
                      </a:endParaRPr>
                    </a:p>
                  </a:txBody>
                  <a:tcPr anchor="ctr"/>
                </a:tc>
                <a:tc>
                  <a:txBody>
                    <a:bodyPr/>
                    <a:lstStyle/>
                    <a:p>
                      <a:pPr algn="l" rtl="0" fontAlgn="base"/>
                      <a:r>
                        <a:rPr lang="en-US" sz="1100" b="0" i="0" u="none" strike="noStrike">
                          <a:solidFill>
                            <a:srgbClr val="000000"/>
                          </a:solidFill>
                          <a:effectLst/>
                          <a:latin typeface="Calibri" panose="020F0502020204030204" pitchFamily="34" charset="0"/>
                        </a:rPr>
                        <a:t>When applicable schedule follow-up appointment with/without labs </a:t>
                      </a:r>
                      <a:r>
                        <a:rPr lang="en-US" sz="1100" b="0" i="0">
                          <a:solidFill>
                            <a:srgbClr val="000000"/>
                          </a:solidFill>
                          <a:effectLst/>
                          <a:latin typeface="Calibri" panose="020F0502020204030204" pitchFamily="34" charset="0"/>
                        </a:rPr>
                        <a:t> </a:t>
                      </a:r>
                      <a:endParaRPr lang="en-US" b="0" i="0">
                        <a:effectLst/>
                      </a:endParaRPr>
                    </a:p>
                  </a:txBody>
                  <a:tcPr/>
                </a:tc>
                <a:extLst>
                  <a:ext uri="{0D108BD9-81ED-4DB2-BD59-A6C34878D82A}">
                    <a16:rowId xmlns:a16="http://schemas.microsoft.com/office/drawing/2014/main" val="419246594"/>
                  </a:ext>
                </a:extLst>
              </a:tr>
              <a:tr h="317063">
                <a:tc vMerge="1">
                  <a:txBody>
                    <a:bodyPr/>
                    <a:lstStyle/>
                    <a:p>
                      <a:endParaRPr lang="en-US" sz="1400" dirty="0"/>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Communication</a:t>
                      </a:r>
                      <a:r>
                        <a:rPr lang="en-US" sz="1100" b="0" i="0" dirty="0">
                          <a:solidFill>
                            <a:srgbClr val="000000"/>
                          </a:solidFill>
                          <a:effectLst/>
                          <a:latin typeface="Calibri" panose="020F0502020204030204" pitchFamily="34" charset="0"/>
                        </a:rPr>
                        <a:t> </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If needed send a direct message to the MA</a:t>
                      </a:r>
                      <a:r>
                        <a:rPr lang="en-US" sz="1100" b="0" i="0" dirty="0">
                          <a:solidFill>
                            <a:srgbClr val="000000"/>
                          </a:solidFill>
                          <a:effectLst/>
                          <a:latin typeface="Calibri" panose="020F0502020204030204" pitchFamily="34" charset="0"/>
                        </a:rPr>
                        <a:t> </a:t>
                      </a:r>
                      <a:endParaRPr lang="en-US" b="0" i="0" dirty="0">
                        <a:effectLst/>
                      </a:endParaRPr>
                    </a:p>
                  </a:txBody>
                  <a:tcPr/>
                </a:tc>
                <a:extLst>
                  <a:ext uri="{0D108BD9-81ED-4DB2-BD59-A6C34878D82A}">
                    <a16:rowId xmlns:a16="http://schemas.microsoft.com/office/drawing/2014/main" val="930689359"/>
                  </a:ext>
                </a:extLst>
              </a:tr>
            </a:tbl>
          </a:graphicData>
        </a:graphic>
      </p:graphicFrame>
      <p:sp>
        <p:nvSpPr>
          <p:cNvPr id="7" name="Título 1">
            <a:extLst>
              <a:ext uri="{FF2B5EF4-FFF2-40B4-BE49-F238E27FC236}">
                <a16:creationId xmlns:a16="http://schemas.microsoft.com/office/drawing/2014/main" id="{DC834754-FDED-825A-3021-2ABE1F5683CB}"/>
              </a:ext>
            </a:extLst>
          </p:cNvPr>
          <p:cNvSpPr>
            <a:spLocks noGrp="1"/>
          </p:cNvSpPr>
          <p:nvPr>
            <p:ph type="title"/>
          </p:nvPr>
        </p:nvSpPr>
        <p:spPr>
          <a:xfrm>
            <a:off x="5178984" y="0"/>
            <a:ext cx="1654952" cy="896399"/>
          </a:xfrm>
        </p:spPr>
        <p:txBody>
          <a:bodyPr>
            <a:normAutofit/>
          </a:bodyPr>
          <a:lstStyle/>
          <a:p>
            <a:r>
              <a:rPr lang="en-US" sz="2800" dirty="0"/>
              <a:t>Skill Set</a:t>
            </a:r>
          </a:p>
        </p:txBody>
      </p:sp>
      <p:sp>
        <p:nvSpPr>
          <p:cNvPr id="8" name="Rectángulo 5">
            <a:extLst>
              <a:ext uri="{FF2B5EF4-FFF2-40B4-BE49-F238E27FC236}">
                <a16:creationId xmlns:a16="http://schemas.microsoft.com/office/drawing/2014/main" id="{217C2318-FD60-FD53-7D08-A3528EE5C21A}"/>
              </a:ext>
            </a:extLst>
          </p:cNvPr>
          <p:cNvSpPr/>
          <p:nvPr/>
        </p:nvSpPr>
        <p:spPr>
          <a:xfrm>
            <a:off x="5178984" y="635261"/>
            <a:ext cx="1654953" cy="45719"/>
          </a:xfrm>
          <a:prstGeom prst="rect">
            <a:avLst/>
          </a:prstGeom>
          <a:solidFill>
            <a:srgbClr val="001749"/>
          </a:solidFill>
          <a:ln>
            <a:solidFill>
              <a:srgbClr val="0017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14733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44459A-F34A-830B-30E1-774C2A52CD49}"/>
              </a:ext>
            </a:extLst>
          </p:cNvPr>
          <p:cNvSpPr>
            <a:spLocks noGrp="1"/>
          </p:cNvSpPr>
          <p:nvPr>
            <p:ph type="title"/>
          </p:nvPr>
        </p:nvSpPr>
        <p:spPr>
          <a:xfrm>
            <a:off x="158814" y="429145"/>
            <a:ext cx="6089586" cy="1350760"/>
          </a:xfrm>
        </p:spPr>
        <p:txBody>
          <a:bodyPr>
            <a:normAutofit/>
          </a:bodyPr>
          <a:lstStyle/>
          <a:p>
            <a:r>
              <a:rPr lang="en-US" sz="3600" dirty="0"/>
              <a:t>Virtual Medical Assistant</a:t>
            </a:r>
          </a:p>
        </p:txBody>
      </p:sp>
      <p:sp>
        <p:nvSpPr>
          <p:cNvPr id="6" name="Rectángulo 5">
            <a:extLst>
              <a:ext uri="{FF2B5EF4-FFF2-40B4-BE49-F238E27FC236}">
                <a16:creationId xmlns:a16="http://schemas.microsoft.com/office/drawing/2014/main" id="{D388FC77-1C64-C830-23A4-311FEB4BD186}"/>
              </a:ext>
            </a:extLst>
          </p:cNvPr>
          <p:cNvSpPr/>
          <p:nvPr/>
        </p:nvSpPr>
        <p:spPr>
          <a:xfrm>
            <a:off x="307910" y="1419770"/>
            <a:ext cx="5492815" cy="47080"/>
          </a:xfrm>
          <a:prstGeom prst="rect">
            <a:avLst/>
          </a:prstGeom>
          <a:solidFill>
            <a:srgbClr val="001749"/>
          </a:solidFill>
          <a:ln>
            <a:solidFill>
              <a:srgbClr val="0017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a 3">
            <a:extLst>
              <a:ext uri="{FF2B5EF4-FFF2-40B4-BE49-F238E27FC236}">
                <a16:creationId xmlns:a16="http://schemas.microsoft.com/office/drawing/2014/main" id="{DB50FFC5-85E2-9D02-3ADC-B5B2B8FAC0E0}"/>
              </a:ext>
            </a:extLst>
          </p:cNvPr>
          <p:cNvGraphicFramePr>
            <a:graphicFrameLocks noGrp="1"/>
          </p:cNvGraphicFramePr>
          <p:nvPr>
            <p:extLst>
              <p:ext uri="{D42A27DB-BD31-4B8C-83A1-F6EECF244321}">
                <p14:modId xmlns:p14="http://schemas.microsoft.com/office/powerpoint/2010/main" val="2123820760"/>
              </p:ext>
            </p:extLst>
          </p:nvPr>
        </p:nvGraphicFramePr>
        <p:xfrm>
          <a:off x="307910" y="2092960"/>
          <a:ext cx="11299372" cy="2941320"/>
        </p:xfrm>
        <a:graphic>
          <a:graphicData uri="http://schemas.openxmlformats.org/drawingml/2006/table">
            <a:tbl>
              <a:tblPr firstRow="1" bandRow="1">
                <a:tableStyleId>{5C22544A-7EE6-4342-B048-85BDC9FD1C3A}</a:tableStyleId>
              </a:tblPr>
              <a:tblGrid>
                <a:gridCol w="5649686">
                  <a:extLst>
                    <a:ext uri="{9D8B030D-6E8A-4147-A177-3AD203B41FA5}">
                      <a16:colId xmlns:a16="http://schemas.microsoft.com/office/drawing/2014/main" val="3604126595"/>
                    </a:ext>
                  </a:extLst>
                </a:gridCol>
                <a:gridCol w="5649686">
                  <a:extLst>
                    <a:ext uri="{9D8B030D-6E8A-4147-A177-3AD203B41FA5}">
                      <a16:colId xmlns:a16="http://schemas.microsoft.com/office/drawing/2014/main" val="3071234925"/>
                    </a:ext>
                  </a:extLst>
                </a:gridCol>
              </a:tblGrid>
              <a:tr h="370840">
                <a:tc>
                  <a:txBody>
                    <a:bodyPr/>
                    <a:lstStyle/>
                    <a:p>
                      <a:r>
                        <a:rPr lang="en-US" sz="1600" b="0" dirty="0">
                          <a:latin typeface="ADLaM Display" panose="02010000000000000000" pitchFamily="2" charset="0"/>
                          <a:ea typeface="ADLaM Display" panose="02010000000000000000" pitchFamily="2" charset="0"/>
                          <a:cs typeface="ADLaM Display" panose="02010000000000000000" pitchFamily="2" charset="0"/>
                        </a:rPr>
                        <a:t>Title:</a:t>
                      </a:r>
                    </a:p>
                  </a:txBody>
                  <a:tcPr>
                    <a:solidFill>
                      <a:srgbClr val="00969C"/>
                    </a:solidFill>
                  </a:tcPr>
                </a:tc>
                <a:tc>
                  <a:txBody>
                    <a:bodyPr/>
                    <a:lstStyle/>
                    <a:p>
                      <a:r>
                        <a:rPr lang="en-US" dirty="0"/>
                        <a:t>Virtual Medical Assistant (VMA)</a:t>
                      </a:r>
                    </a:p>
                  </a:txBody>
                  <a:tcPr>
                    <a:solidFill>
                      <a:srgbClr val="00969C"/>
                    </a:solidFill>
                  </a:tcPr>
                </a:tc>
                <a:extLst>
                  <a:ext uri="{0D108BD9-81ED-4DB2-BD59-A6C34878D82A}">
                    <a16:rowId xmlns:a16="http://schemas.microsoft.com/office/drawing/2014/main" val="996512626"/>
                  </a:ext>
                </a:extLst>
              </a:tr>
              <a:tr h="370840">
                <a:tc>
                  <a:txBody>
                    <a:bodyPr/>
                    <a:lstStyle/>
                    <a:p>
                      <a:r>
                        <a:rPr lang="en-US" sz="1600" b="0" dirty="0">
                          <a:solidFill>
                            <a:schemeClr val="tx1"/>
                          </a:solidFill>
                          <a:latin typeface="ADLaM Display" panose="02010000000000000000" pitchFamily="2" charset="0"/>
                          <a:ea typeface="ADLaM Display" panose="02010000000000000000" pitchFamily="2" charset="0"/>
                          <a:cs typeface="ADLaM Display" panose="02010000000000000000" pitchFamily="2" charset="0"/>
                        </a:rPr>
                        <a:t>Background:</a:t>
                      </a:r>
                    </a:p>
                  </a:txBody>
                  <a:tcPr/>
                </a:tc>
                <a:tc>
                  <a:txBody>
                    <a:bodyPr/>
                    <a:lstStyle/>
                    <a:p>
                      <a:r>
                        <a:rPr lang="en-US" dirty="0"/>
                        <a:t>Nurses / Nutritionist  </a:t>
                      </a:r>
                    </a:p>
                  </a:txBody>
                  <a:tcPr/>
                </a:tc>
                <a:extLst>
                  <a:ext uri="{0D108BD9-81ED-4DB2-BD59-A6C34878D82A}">
                    <a16:rowId xmlns:a16="http://schemas.microsoft.com/office/drawing/2014/main" val="1522111637"/>
                  </a:ext>
                </a:extLst>
              </a:tr>
              <a:tr h="370840">
                <a:tc>
                  <a:txBody>
                    <a:bodyPr/>
                    <a:lstStyle/>
                    <a:p>
                      <a:r>
                        <a:rPr lang="en-US" sz="1600" b="0" dirty="0">
                          <a:solidFill>
                            <a:schemeClr val="bg1">
                              <a:lumMod val="95000"/>
                            </a:schemeClr>
                          </a:solidFill>
                          <a:latin typeface="ADLaM Display" panose="02010000000000000000" pitchFamily="2" charset="0"/>
                          <a:ea typeface="ADLaM Display" panose="02010000000000000000" pitchFamily="2" charset="0"/>
                          <a:cs typeface="ADLaM Display" panose="02010000000000000000" pitchFamily="2" charset="0"/>
                        </a:rPr>
                        <a:t>Tier:</a:t>
                      </a:r>
                    </a:p>
                  </a:txBody>
                  <a:tcPr>
                    <a:solidFill>
                      <a:srgbClr val="00969C"/>
                    </a:solidFill>
                  </a:tcPr>
                </a:tc>
                <a:tc>
                  <a:txBody>
                    <a:bodyPr/>
                    <a:lstStyle/>
                    <a:p>
                      <a:r>
                        <a:rPr lang="en-US" b="1" dirty="0">
                          <a:solidFill>
                            <a:schemeClr val="bg1"/>
                          </a:solidFill>
                          <a:latin typeface="+mn-lt"/>
                          <a:ea typeface="ADLaM Display" panose="02010000000000000000" pitchFamily="2" charset="0"/>
                          <a:cs typeface="ADLaM Display" panose="02010000000000000000" pitchFamily="2" charset="0"/>
                        </a:rPr>
                        <a:t>T2 only</a:t>
                      </a:r>
                    </a:p>
                  </a:txBody>
                  <a:tcPr>
                    <a:solidFill>
                      <a:srgbClr val="00969C"/>
                    </a:solidFill>
                  </a:tcPr>
                </a:tc>
                <a:extLst>
                  <a:ext uri="{0D108BD9-81ED-4DB2-BD59-A6C34878D82A}">
                    <a16:rowId xmlns:a16="http://schemas.microsoft.com/office/drawing/2014/main" val="3470095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ADLaM Display" panose="02010000000000000000" pitchFamily="2" charset="0"/>
                          <a:ea typeface="ADLaM Display" panose="02010000000000000000" pitchFamily="2" charset="0"/>
                          <a:cs typeface="ADLaM Display" panose="02010000000000000000" pitchFamily="2" charset="0"/>
                        </a:rPr>
                        <a:t>Training:</a:t>
                      </a:r>
                    </a:p>
                  </a:txBody>
                  <a:tcPr>
                    <a:solidFill>
                      <a:schemeClr val="accent1">
                        <a:lumMod val="20000"/>
                        <a:lumOff val="80000"/>
                      </a:schemeClr>
                    </a:solidFill>
                  </a:tcPr>
                </a:tc>
                <a:tc>
                  <a:txBody>
                    <a:bodyPr/>
                    <a:lstStyle/>
                    <a:p>
                      <a:r>
                        <a:rPr lang="en-US" b="0" dirty="0">
                          <a:solidFill>
                            <a:schemeClr val="tx1"/>
                          </a:solidFill>
                          <a:latin typeface="+mn-lt"/>
                          <a:ea typeface="ADLaM Display" panose="02010000000000000000" pitchFamily="2" charset="0"/>
                          <a:cs typeface="ADLaM Display" panose="02010000000000000000" pitchFamily="2" charset="0"/>
                        </a:rPr>
                        <a:t>2 weeks of training (including EMR)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mn-lt"/>
                          <a:ea typeface="ADLaM Display" panose="02010000000000000000" pitchFamily="2" charset="0"/>
                          <a:cs typeface="ADLaM Display" panose="02010000000000000000" pitchFamily="2" charset="0"/>
                        </a:rPr>
                        <a:t>EMR/EHR: Nextgen, ECW </a:t>
                      </a:r>
                    </a:p>
                  </a:txBody>
                  <a:tcPr>
                    <a:solidFill>
                      <a:schemeClr val="accent1">
                        <a:lumMod val="20000"/>
                        <a:lumOff val="80000"/>
                      </a:schemeClr>
                    </a:solidFill>
                  </a:tcPr>
                </a:tc>
                <a:extLst>
                  <a:ext uri="{0D108BD9-81ED-4DB2-BD59-A6C34878D82A}">
                    <a16:rowId xmlns:a16="http://schemas.microsoft.com/office/drawing/2014/main" val="87441508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bg1"/>
                          </a:solidFill>
                          <a:latin typeface="ADLaM Display" panose="02010000000000000000" pitchFamily="2" charset="0"/>
                          <a:ea typeface="ADLaM Display" panose="02010000000000000000" pitchFamily="2" charset="0"/>
                          <a:cs typeface="ADLaM Display" panose="02010000000000000000" pitchFamily="2" charset="0"/>
                        </a:rPr>
                        <a:t>Description:</a:t>
                      </a:r>
                    </a:p>
                    <a:p>
                      <a:endParaRPr lang="en-US" sz="1600" b="0" dirty="0">
                        <a:solidFill>
                          <a:schemeClr val="bg1"/>
                        </a:solidFill>
                        <a:latin typeface="ADLaM Display" panose="02010000000000000000" pitchFamily="2" charset="0"/>
                        <a:ea typeface="ADLaM Display" panose="02010000000000000000" pitchFamily="2" charset="0"/>
                        <a:cs typeface="ADLaM Display" panose="02010000000000000000" pitchFamily="2" charset="0"/>
                      </a:endParaRPr>
                    </a:p>
                  </a:txBody>
                  <a:tcPr anchor="ctr">
                    <a:solidFill>
                      <a:srgbClr val="00969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solidFill>
                          <a:latin typeface="+mn-lt"/>
                          <a:ea typeface="ADLaM Display" panose="02010000000000000000" pitchFamily="2" charset="0"/>
                          <a:cs typeface="ADLaM Display" panose="02010000000000000000" pitchFamily="2" charset="0"/>
                        </a:rPr>
                        <a:t>A Virtual Medical Assistant (VMA) is a professional who provides administrative and clerical support to healthcare providers and medical practices remotely, typically through telecommunication and digital platforms.</a:t>
                      </a:r>
                      <a:endParaRPr lang="en-US" dirty="0">
                        <a:solidFill>
                          <a:schemeClr val="bg1"/>
                        </a:solidFill>
                      </a:endParaRPr>
                    </a:p>
                  </a:txBody>
                  <a:tcPr>
                    <a:solidFill>
                      <a:srgbClr val="00969C"/>
                    </a:solidFill>
                  </a:tcPr>
                </a:tc>
                <a:extLst>
                  <a:ext uri="{0D108BD9-81ED-4DB2-BD59-A6C34878D82A}">
                    <a16:rowId xmlns:a16="http://schemas.microsoft.com/office/drawing/2014/main" val="3368652259"/>
                  </a:ext>
                </a:extLst>
              </a:tr>
            </a:tbl>
          </a:graphicData>
        </a:graphic>
      </p:graphicFrame>
    </p:spTree>
    <p:extLst>
      <p:ext uri="{BB962C8B-B14F-4D97-AF65-F5344CB8AC3E}">
        <p14:creationId xmlns:p14="http://schemas.microsoft.com/office/powerpoint/2010/main" val="4069725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a:extLst>
              <a:ext uri="{FF2B5EF4-FFF2-40B4-BE49-F238E27FC236}">
                <a16:creationId xmlns:a16="http://schemas.microsoft.com/office/drawing/2014/main" id="{1835B9BF-9952-4CBC-78BD-AC88EF756179}"/>
              </a:ext>
            </a:extLst>
          </p:cNvPr>
          <p:cNvGraphicFramePr>
            <a:graphicFrameLocks noGrp="1"/>
          </p:cNvGraphicFramePr>
          <p:nvPr>
            <p:extLst>
              <p:ext uri="{D42A27DB-BD31-4B8C-83A1-F6EECF244321}">
                <p14:modId xmlns:p14="http://schemas.microsoft.com/office/powerpoint/2010/main" val="1408647352"/>
              </p:ext>
            </p:extLst>
          </p:nvPr>
        </p:nvGraphicFramePr>
        <p:xfrm>
          <a:off x="111966" y="1347028"/>
          <a:ext cx="11848258" cy="4163944"/>
        </p:xfrm>
        <a:graphic>
          <a:graphicData uri="http://schemas.openxmlformats.org/drawingml/2006/table">
            <a:tbl>
              <a:tblPr firstRow="1" bandRow="1">
                <a:tableStyleId>{5C22544A-7EE6-4342-B048-85BDC9FD1C3A}</a:tableStyleId>
              </a:tblPr>
              <a:tblGrid>
                <a:gridCol w="1989686">
                  <a:extLst>
                    <a:ext uri="{9D8B030D-6E8A-4147-A177-3AD203B41FA5}">
                      <a16:colId xmlns:a16="http://schemas.microsoft.com/office/drawing/2014/main" val="3263587869"/>
                    </a:ext>
                  </a:extLst>
                </a:gridCol>
                <a:gridCol w="2565598">
                  <a:extLst>
                    <a:ext uri="{9D8B030D-6E8A-4147-A177-3AD203B41FA5}">
                      <a16:colId xmlns:a16="http://schemas.microsoft.com/office/drawing/2014/main" val="1872688529"/>
                    </a:ext>
                  </a:extLst>
                </a:gridCol>
                <a:gridCol w="7292974">
                  <a:extLst>
                    <a:ext uri="{9D8B030D-6E8A-4147-A177-3AD203B41FA5}">
                      <a16:colId xmlns:a16="http://schemas.microsoft.com/office/drawing/2014/main" val="1895593847"/>
                    </a:ext>
                  </a:extLst>
                </a:gridCol>
              </a:tblGrid>
              <a:tr h="317063">
                <a:tc>
                  <a:txBody>
                    <a:bodyPr/>
                    <a:lstStyle/>
                    <a:p>
                      <a:pPr algn="ctr"/>
                      <a:r>
                        <a:rPr lang="en-US" sz="1400" dirty="0"/>
                        <a:t>CATEGORY</a:t>
                      </a:r>
                    </a:p>
                  </a:txBody>
                  <a:tcPr>
                    <a:solidFill>
                      <a:srgbClr val="00969C"/>
                    </a:solidFill>
                  </a:tcPr>
                </a:tc>
                <a:tc>
                  <a:txBody>
                    <a:bodyPr/>
                    <a:lstStyle/>
                    <a:p>
                      <a:pPr algn="ctr"/>
                      <a:r>
                        <a:rPr lang="en-US" sz="1400" dirty="0"/>
                        <a:t>ITEMS</a:t>
                      </a:r>
                    </a:p>
                  </a:txBody>
                  <a:tcPr>
                    <a:solidFill>
                      <a:srgbClr val="00969C"/>
                    </a:solidFill>
                  </a:tcPr>
                </a:tc>
                <a:tc>
                  <a:txBody>
                    <a:bodyPr/>
                    <a:lstStyle/>
                    <a:p>
                      <a:pPr algn="ctr"/>
                      <a:r>
                        <a:rPr lang="en-US" sz="1400" dirty="0"/>
                        <a:t>DESCRIPTION</a:t>
                      </a:r>
                    </a:p>
                  </a:txBody>
                  <a:tcPr>
                    <a:solidFill>
                      <a:srgbClr val="00969C"/>
                    </a:solidFill>
                  </a:tcPr>
                </a:tc>
                <a:extLst>
                  <a:ext uri="{0D108BD9-81ED-4DB2-BD59-A6C34878D82A}">
                    <a16:rowId xmlns:a16="http://schemas.microsoft.com/office/drawing/2014/main" val="162134167"/>
                  </a:ext>
                </a:extLst>
              </a:tr>
              <a:tr h="317063">
                <a:tc rowSpan="10">
                  <a:txBody>
                    <a:bodyPr/>
                    <a:lstStyle/>
                    <a:p>
                      <a:pPr algn="ctr"/>
                      <a:r>
                        <a:rPr lang="en-US" sz="1400" dirty="0"/>
                        <a:t>Administrative and Clerical</a:t>
                      </a: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Medication Prior Authorizations</a:t>
                      </a:r>
                      <a:r>
                        <a:rPr lang="en-US" sz="1100" b="0" i="0" dirty="0">
                          <a:solidFill>
                            <a:srgbClr val="000000"/>
                          </a:solidFill>
                          <a:effectLst/>
                          <a:latin typeface="Calibri" panose="020F0502020204030204" pitchFamily="34" charset="0"/>
                        </a:rPr>
                        <a:t> </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Obtaining approval from insurance providers for certain medications</a:t>
                      </a:r>
                      <a:endParaRPr lang="en-US" b="0" i="0" dirty="0">
                        <a:effectLst/>
                      </a:endParaRPr>
                    </a:p>
                  </a:txBody>
                  <a:tcPr/>
                </a:tc>
                <a:extLst>
                  <a:ext uri="{0D108BD9-81ED-4DB2-BD59-A6C34878D82A}">
                    <a16:rowId xmlns:a16="http://schemas.microsoft.com/office/drawing/2014/main" val="1393982413"/>
                  </a:ext>
                </a:extLst>
              </a:tr>
              <a:tr h="31706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Medication Refills</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Processing requests from patients or healthcare providers to renew existing prescriptions. </a:t>
                      </a:r>
                      <a:endParaRPr lang="en-US" b="0" i="0" dirty="0">
                        <a:effectLst/>
                      </a:endParaRPr>
                    </a:p>
                  </a:txBody>
                  <a:tcPr/>
                </a:tc>
                <a:extLst>
                  <a:ext uri="{0D108BD9-81ED-4DB2-BD59-A6C34878D82A}">
                    <a16:rowId xmlns:a16="http://schemas.microsoft.com/office/drawing/2014/main" val="4065216509"/>
                  </a:ext>
                </a:extLst>
              </a:tr>
              <a:tr h="31706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Closing care gaps</a:t>
                      </a:r>
                      <a:r>
                        <a:rPr lang="en-US" sz="1100" b="0" i="0" dirty="0">
                          <a:solidFill>
                            <a:srgbClr val="000000"/>
                          </a:solidFill>
                          <a:effectLst/>
                          <a:latin typeface="Calibri" panose="020F0502020204030204" pitchFamily="34" charset="0"/>
                        </a:rPr>
                        <a:t> </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Closing Care Gaps involves identifying and addressing gaps in preventive care or recommended screenings, such as the completion of a Cologuard test for colorectal cancer screening. </a:t>
                      </a:r>
                      <a:endParaRPr lang="en-US" b="0" i="0" dirty="0">
                        <a:effectLst/>
                      </a:endParaRPr>
                    </a:p>
                  </a:txBody>
                  <a:tcPr/>
                </a:tc>
                <a:extLst>
                  <a:ext uri="{0D108BD9-81ED-4DB2-BD59-A6C34878D82A}">
                    <a16:rowId xmlns:a16="http://schemas.microsoft.com/office/drawing/2014/main" val="1501483066"/>
                  </a:ext>
                </a:extLst>
              </a:tr>
              <a:tr h="295945">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Scheduling RPM, Post-acute and AWV</a:t>
                      </a:r>
                      <a:r>
                        <a:rPr lang="en-US" sz="1100" b="0" i="0" dirty="0">
                          <a:solidFill>
                            <a:srgbClr val="000000"/>
                          </a:solidFill>
                          <a:effectLst/>
                          <a:latin typeface="Calibri" panose="020F0502020204030204" pitchFamily="34" charset="0"/>
                        </a:rPr>
                        <a:t> </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Arranging follow-up appointments or services for patients after hospital discharge or completion of treatment, ensuring continuity of care, and monitoring progress.</a:t>
                      </a:r>
                      <a:endParaRPr lang="en-US" b="0" i="0" dirty="0">
                        <a:effectLst/>
                      </a:endParaRPr>
                    </a:p>
                  </a:txBody>
                  <a:tcPr/>
                </a:tc>
                <a:extLst>
                  <a:ext uri="{0D108BD9-81ED-4DB2-BD59-A6C34878D82A}">
                    <a16:rowId xmlns:a16="http://schemas.microsoft.com/office/drawing/2014/main" val="2396077561"/>
                  </a:ext>
                </a:extLst>
              </a:tr>
              <a:tr h="31706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Create labs and imaging orders</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Involves generating requisitions for laboratory tests or diagnostic imaging procedures based on healthcare provider recommendations or patient needs. T</a:t>
                      </a:r>
                      <a:endParaRPr lang="en-US" b="0" i="0" dirty="0">
                        <a:effectLst/>
                      </a:endParaRPr>
                    </a:p>
                  </a:txBody>
                  <a:tcPr/>
                </a:tc>
                <a:extLst>
                  <a:ext uri="{0D108BD9-81ED-4DB2-BD59-A6C34878D82A}">
                    <a16:rowId xmlns:a16="http://schemas.microsoft.com/office/drawing/2014/main" val="1057768381"/>
                  </a:ext>
                </a:extLst>
              </a:tr>
              <a:tr h="31706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Lab results (no sensitive information)</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Lab results involves retrieving test results from healthcare facilities, reviewing results for accuracy and completeness, and communicating findings to patients and healthcare providers in a timely manner.</a:t>
                      </a:r>
                      <a:endParaRPr lang="en-US" b="0" i="0" dirty="0">
                        <a:effectLst/>
                      </a:endParaRPr>
                    </a:p>
                  </a:txBody>
                  <a:tcPr/>
                </a:tc>
                <a:extLst>
                  <a:ext uri="{0D108BD9-81ED-4DB2-BD59-A6C34878D82A}">
                    <a16:rowId xmlns:a16="http://schemas.microsoft.com/office/drawing/2014/main" val="3839542143"/>
                  </a:ext>
                </a:extLst>
              </a:tr>
              <a:tr h="31706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Imaging results (no sensitive information)</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Imaging results involves retrieving test results from healthcare facilities, reviewing results for accuracy and completeness, and communicating findings to patients and healthcare providers in a timely manner. </a:t>
                      </a:r>
                      <a:r>
                        <a:rPr lang="en-US" sz="1100" b="0" i="0" dirty="0">
                          <a:solidFill>
                            <a:srgbClr val="000000"/>
                          </a:solidFill>
                          <a:effectLst/>
                          <a:latin typeface="Calibri" panose="020F0502020204030204" pitchFamily="34" charset="0"/>
                        </a:rPr>
                        <a:t> </a:t>
                      </a:r>
                      <a:endParaRPr lang="en-US" b="0" i="0" dirty="0">
                        <a:effectLst/>
                      </a:endParaRPr>
                    </a:p>
                  </a:txBody>
                  <a:tcPr/>
                </a:tc>
                <a:extLst>
                  <a:ext uri="{0D108BD9-81ED-4DB2-BD59-A6C34878D82A}">
                    <a16:rowId xmlns:a16="http://schemas.microsoft.com/office/drawing/2014/main" val="3418065089"/>
                  </a:ext>
                </a:extLst>
              </a:tr>
              <a:tr h="41432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Referrals questions and request</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Involves addressing inquiries from patients or healthcare providers regarding specialist referrals, coordinating referral appointments, and assisting with referral authorization processes as needed. </a:t>
                      </a:r>
                      <a:endParaRPr lang="en-US" b="0" i="0" dirty="0">
                        <a:effectLst/>
                      </a:endParaRPr>
                    </a:p>
                  </a:txBody>
                  <a:tcPr/>
                </a:tc>
                <a:extLst>
                  <a:ext uri="{0D108BD9-81ED-4DB2-BD59-A6C34878D82A}">
                    <a16:rowId xmlns:a16="http://schemas.microsoft.com/office/drawing/2014/main" val="292732289"/>
                  </a:ext>
                </a:extLst>
              </a:tr>
              <a:tr h="317063">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Pharmacy clarifications</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Pharmacy Clarifications involve resolving inquiries or issues related to medication orders or prescriptions.</a:t>
                      </a:r>
                      <a:endParaRPr lang="en-US" b="0" i="0" dirty="0">
                        <a:effectLst/>
                      </a:endParaRPr>
                    </a:p>
                  </a:txBody>
                  <a:tcPr/>
                </a:tc>
                <a:extLst>
                  <a:ext uri="{0D108BD9-81ED-4DB2-BD59-A6C34878D82A}">
                    <a16:rowId xmlns:a16="http://schemas.microsoft.com/office/drawing/2014/main" val="1643553807"/>
                  </a:ext>
                </a:extLst>
              </a:tr>
              <a:tr h="335372">
                <a:tc vMerge="1">
                  <a:txBody>
                    <a:bodyPr/>
                    <a:lstStyle/>
                    <a:p>
                      <a:endParaRPr lang="en-US" sz="1400" dirty="0"/>
                    </a:p>
                  </a:txBody>
                  <a:tcPr/>
                </a:tc>
                <a:tc>
                  <a:txBody>
                    <a:bodyPr/>
                    <a:lstStyle/>
                    <a:p>
                      <a:pPr algn="l" rtl="0" fontAlgn="base"/>
                      <a:r>
                        <a:rPr lang="en-US" sz="1100" b="0" i="0" u="none" strike="noStrike" dirty="0">
                          <a:solidFill>
                            <a:srgbClr val="000000"/>
                          </a:solidFill>
                          <a:effectLst/>
                          <a:latin typeface="Calibri" panose="020F0502020204030204" pitchFamily="34" charset="0"/>
                        </a:rPr>
                        <a:t>Telephone encounters / tasks</a:t>
                      </a:r>
                      <a:endParaRPr lang="en-US" b="0" i="0" dirty="0">
                        <a:effectLst/>
                      </a:endParaRPr>
                    </a:p>
                  </a:txBody>
                  <a:tcPr anchor="ctr"/>
                </a:tc>
                <a:tc>
                  <a:txBody>
                    <a:bodyPr/>
                    <a:lstStyle/>
                    <a:p>
                      <a:pPr algn="l" rtl="0" fontAlgn="base"/>
                      <a:r>
                        <a:rPr lang="en-US" sz="1100" b="0" i="0" u="none" strike="noStrike" dirty="0">
                          <a:solidFill>
                            <a:srgbClr val="000000"/>
                          </a:solidFill>
                          <a:effectLst/>
                          <a:latin typeface="Calibri" panose="020F0502020204030204" pitchFamily="34" charset="0"/>
                        </a:rPr>
                        <a:t>Telephone Encounters or Tasks encompass a variety of patient interactions and administrative duties</a:t>
                      </a:r>
                      <a:endParaRPr lang="en-US" b="0" i="0" dirty="0">
                        <a:effectLst/>
                      </a:endParaRPr>
                    </a:p>
                  </a:txBody>
                  <a:tcPr/>
                </a:tc>
                <a:extLst>
                  <a:ext uri="{0D108BD9-81ED-4DB2-BD59-A6C34878D82A}">
                    <a16:rowId xmlns:a16="http://schemas.microsoft.com/office/drawing/2014/main" val="1102084722"/>
                  </a:ext>
                </a:extLst>
              </a:tr>
            </a:tbl>
          </a:graphicData>
        </a:graphic>
      </p:graphicFrame>
      <p:sp>
        <p:nvSpPr>
          <p:cNvPr id="7" name="Título 1">
            <a:extLst>
              <a:ext uri="{FF2B5EF4-FFF2-40B4-BE49-F238E27FC236}">
                <a16:creationId xmlns:a16="http://schemas.microsoft.com/office/drawing/2014/main" id="{BFFC3BDD-E6DA-D1A2-6977-AF624224C4B0}"/>
              </a:ext>
            </a:extLst>
          </p:cNvPr>
          <p:cNvSpPr>
            <a:spLocks noGrp="1"/>
          </p:cNvSpPr>
          <p:nvPr>
            <p:ph type="title"/>
          </p:nvPr>
        </p:nvSpPr>
        <p:spPr>
          <a:xfrm>
            <a:off x="5170963" y="209708"/>
            <a:ext cx="1654952" cy="896399"/>
          </a:xfrm>
        </p:spPr>
        <p:txBody>
          <a:bodyPr>
            <a:normAutofit/>
          </a:bodyPr>
          <a:lstStyle/>
          <a:p>
            <a:r>
              <a:rPr lang="en-US" sz="2800" dirty="0"/>
              <a:t>Skill Set</a:t>
            </a:r>
          </a:p>
        </p:txBody>
      </p:sp>
      <p:sp>
        <p:nvSpPr>
          <p:cNvPr id="8" name="Rectángulo 5">
            <a:extLst>
              <a:ext uri="{FF2B5EF4-FFF2-40B4-BE49-F238E27FC236}">
                <a16:creationId xmlns:a16="http://schemas.microsoft.com/office/drawing/2014/main" id="{9D460A41-ACAE-6EB5-5970-7E7851E2D446}"/>
              </a:ext>
            </a:extLst>
          </p:cNvPr>
          <p:cNvSpPr/>
          <p:nvPr/>
        </p:nvSpPr>
        <p:spPr>
          <a:xfrm>
            <a:off x="5170963" y="844969"/>
            <a:ext cx="1654953" cy="45719"/>
          </a:xfrm>
          <a:prstGeom prst="rect">
            <a:avLst/>
          </a:prstGeom>
          <a:solidFill>
            <a:srgbClr val="001749"/>
          </a:solidFill>
          <a:ln>
            <a:solidFill>
              <a:srgbClr val="0017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73154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44459A-F34A-830B-30E1-774C2A52CD49}"/>
              </a:ext>
            </a:extLst>
          </p:cNvPr>
          <p:cNvSpPr>
            <a:spLocks noGrp="1"/>
          </p:cNvSpPr>
          <p:nvPr>
            <p:ph type="title"/>
          </p:nvPr>
        </p:nvSpPr>
        <p:spPr>
          <a:xfrm>
            <a:off x="4809525" y="217442"/>
            <a:ext cx="2572950" cy="896399"/>
          </a:xfrm>
        </p:spPr>
        <p:txBody>
          <a:bodyPr>
            <a:normAutofit/>
          </a:bodyPr>
          <a:lstStyle/>
          <a:p>
            <a:r>
              <a:rPr lang="en-US" sz="2800" dirty="0"/>
              <a:t>VMA Skill Set</a:t>
            </a:r>
          </a:p>
        </p:txBody>
      </p:sp>
      <p:sp>
        <p:nvSpPr>
          <p:cNvPr id="6" name="Rectángulo 5">
            <a:extLst>
              <a:ext uri="{FF2B5EF4-FFF2-40B4-BE49-F238E27FC236}">
                <a16:creationId xmlns:a16="http://schemas.microsoft.com/office/drawing/2014/main" id="{D388FC77-1C64-C830-23A4-311FEB4BD186}"/>
              </a:ext>
            </a:extLst>
          </p:cNvPr>
          <p:cNvSpPr/>
          <p:nvPr/>
        </p:nvSpPr>
        <p:spPr>
          <a:xfrm>
            <a:off x="4878355" y="806009"/>
            <a:ext cx="2435290" cy="74645"/>
          </a:xfrm>
          <a:prstGeom prst="rect">
            <a:avLst/>
          </a:prstGeom>
          <a:solidFill>
            <a:srgbClr val="001749"/>
          </a:solidFill>
          <a:ln>
            <a:solidFill>
              <a:srgbClr val="00174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n 3" descr="Texto&#10;&#10;Descripción generada automáticamente">
            <a:extLst>
              <a:ext uri="{FF2B5EF4-FFF2-40B4-BE49-F238E27FC236}">
                <a16:creationId xmlns:a16="http://schemas.microsoft.com/office/drawing/2014/main" id="{E26CA245-DD4C-1588-E540-53E539A81629}"/>
              </a:ext>
            </a:extLst>
          </p:cNvPr>
          <p:cNvPicPr>
            <a:picLocks noChangeAspect="1"/>
          </p:cNvPicPr>
          <p:nvPr/>
        </p:nvPicPr>
        <p:blipFill>
          <a:blip r:embed="rId3"/>
          <a:stretch>
            <a:fillRect/>
          </a:stretch>
        </p:blipFill>
        <p:spPr>
          <a:xfrm>
            <a:off x="899265" y="1003257"/>
            <a:ext cx="10400722" cy="5850407"/>
          </a:xfrm>
          <a:prstGeom prst="rect">
            <a:avLst/>
          </a:prstGeom>
        </p:spPr>
      </p:pic>
    </p:spTree>
    <p:extLst>
      <p:ext uri="{BB962C8B-B14F-4D97-AF65-F5344CB8AC3E}">
        <p14:creationId xmlns:p14="http://schemas.microsoft.com/office/powerpoint/2010/main" val="1637257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E027072-BD42-74C4-B98A-91424763EB70}"/>
              </a:ext>
            </a:extLst>
          </p:cNvPr>
          <p:cNvSpPr>
            <a:spLocks noGrp="1"/>
          </p:cNvSpPr>
          <p:nvPr>
            <p:ph type="title"/>
          </p:nvPr>
        </p:nvSpPr>
        <p:spPr>
          <a:xfrm>
            <a:off x="2684146" y="3025205"/>
            <a:ext cx="7467621" cy="1053270"/>
          </a:xfrm>
        </p:spPr>
        <p:txBody>
          <a:bodyPr>
            <a:noAutofit/>
          </a:bodyPr>
          <a:lstStyle/>
          <a:p>
            <a:pPr algn="ctr"/>
            <a:r>
              <a:rPr lang="en-US" dirty="0">
                <a:latin typeface="Roboto Slab"/>
                <a:ea typeface="Roboto Slab"/>
                <a:cs typeface="Roboto Slab"/>
              </a:rPr>
              <a:t>Administrative Support Roles</a:t>
            </a:r>
            <a:endParaRPr lang="en-US"/>
          </a:p>
        </p:txBody>
      </p:sp>
      <p:grpSp>
        <p:nvGrpSpPr>
          <p:cNvPr id="5" name="Grupo 4">
            <a:extLst>
              <a:ext uri="{FF2B5EF4-FFF2-40B4-BE49-F238E27FC236}">
                <a16:creationId xmlns:a16="http://schemas.microsoft.com/office/drawing/2014/main" id="{F6DD465B-8BB5-7DF9-E38C-1C205EC5600D}"/>
              </a:ext>
            </a:extLst>
          </p:cNvPr>
          <p:cNvGrpSpPr/>
          <p:nvPr/>
        </p:nvGrpSpPr>
        <p:grpSpPr>
          <a:xfrm>
            <a:off x="2308012" y="2784621"/>
            <a:ext cx="743850" cy="773232"/>
            <a:chOff x="6510121" y="2757023"/>
            <a:chExt cx="1108677" cy="1108677"/>
          </a:xfrm>
        </p:grpSpPr>
        <p:sp>
          <p:nvSpPr>
            <p:cNvPr id="6" name="Elipse 5">
              <a:extLst>
                <a:ext uri="{FF2B5EF4-FFF2-40B4-BE49-F238E27FC236}">
                  <a16:creationId xmlns:a16="http://schemas.microsoft.com/office/drawing/2014/main" id="{EFBD5DA3-9AC8-E107-5A5D-21F2A72E696A}"/>
                </a:ext>
              </a:extLst>
            </p:cNvPr>
            <p:cNvSpPr/>
            <p:nvPr/>
          </p:nvSpPr>
          <p:spPr>
            <a:xfrm>
              <a:off x="6510121" y="2757023"/>
              <a:ext cx="1108677" cy="1108677"/>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HN"/>
            </a:p>
          </p:txBody>
        </p:sp>
        <p:pic>
          <p:nvPicPr>
            <p:cNvPr id="7" name="Imagen 6">
              <a:extLst>
                <a:ext uri="{FF2B5EF4-FFF2-40B4-BE49-F238E27FC236}">
                  <a16:creationId xmlns:a16="http://schemas.microsoft.com/office/drawing/2014/main" id="{9250D607-955B-9AD5-3705-4A82ABECAA80}"/>
                </a:ext>
              </a:extLst>
            </p:cNvPr>
            <p:cNvPicPr>
              <a:picLocks noChangeAspect="1"/>
            </p:cNvPicPr>
            <p:nvPr/>
          </p:nvPicPr>
          <p:blipFill>
            <a:blip r:embed="rId2"/>
            <a:stretch>
              <a:fillRect/>
            </a:stretch>
          </p:blipFill>
          <p:spPr>
            <a:xfrm>
              <a:off x="6568386" y="2807502"/>
              <a:ext cx="992145" cy="1007718"/>
            </a:xfrm>
            <a:prstGeom prst="rect">
              <a:avLst/>
            </a:prstGeom>
          </p:spPr>
        </p:pic>
      </p:grpSp>
    </p:spTree>
    <p:extLst>
      <p:ext uri="{BB962C8B-B14F-4D97-AF65-F5344CB8AC3E}">
        <p14:creationId xmlns:p14="http://schemas.microsoft.com/office/powerpoint/2010/main" val="54543849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a4d30be-b753-4870-9205-ee409c16ee3e">
      <Terms xmlns="http://schemas.microsoft.com/office/infopath/2007/PartnerControls"/>
    </lcf76f155ced4ddcb4097134ff3c332f>
    <TaxCatchAll xmlns="5e9d4081-f0bf-43c5-90b5-710efe2390b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ACF2ED201A5F34AABE27C87A792BC5E" ma:contentTypeVersion="14" ma:contentTypeDescription="Create a new document." ma:contentTypeScope="" ma:versionID="4da0345c6c2f5f9719d7ffb2a4a47bc6">
  <xsd:schema xmlns:xsd="http://www.w3.org/2001/XMLSchema" xmlns:xs="http://www.w3.org/2001/XMLSchema" xmlns:p="http://schemas.microsoft.com/office/2006/metadata/properties" xmlns:ns2="7a4d30be-b753-4870-9205-ee409c16ee3e" xmlns:ns3="5e9d4081-f0bf-43c5-90b5-710efe2390b5" targetNamespace="http://schemas.microsoft.com/office/2006/metadata/properties" ma:root="true" ma:fieldsID="136b37f569b9eb60c9d0552b95cafb78" ns2:_="" ns3:_="">
    <xsd:import namespace="7a4d30be-b753-4870-9205-ee409c16ee3e"/>
    <xsd:import namespace="5e9d4081-f0bf-43c5-90b5-710efe2390b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4d30be-b753-4870-9205-ee409c16ee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67ca086b-c116-4e85-a096-6ede56fe1726"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e9d4081-f0bf-43c5-90b5-710efe2390b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8daee4e7-9ef1-46ca-8583-118079a95956}" ma:internalName="TaxCatchAll" ma:showField="CatchAllData" ma:web="5e9d4081-f0bf-43c5-90b5-710efe2390b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EB8CFD7-1724-46D4-97E1-21F149C88CD8}">
  <ds:schemaRefs>
    <ds:schemaRef ds:uri="http://schemas.microsoft.com/office/2006/documentManagement/types"/>
    <ds:schemaRef ds:uri="http://schemas.microsoft.com/office/2006/metadata/properties"/>
    <ds:schemaRef ds:uri="http://schemas.openxmlformats.org/package/2006/metadata/core-properties"/>
    <ds:schemaRef ds:uri="http://purl.org/dc/terms/"/>
    <ds:schemaRef ds:uri="http://purl.org/dc/elements/1.1/"/>
    <ds:schemaRef ds:uri="http://www.w3.org/XML/1998/namespace"/>
    <ds:schemaRef ds:uri="7a4d30be-b753-4870-9205-ee409c16ee3e"/>
    <ds:schemaRef ds:uri="http://schemas.microsoft.com/office/infopath/2007/PartnerControls"/>
    <ds:schemaRef ds:uri="5e9d4081-f0bf-43c5-90b5-710efe2390b5"/>
    <ds:schemaRef ds:uri="http://purl.org/dc/dcmitype/"/>
  </ds:schemaRefs>
</ds:datastoreItem>
</file>

<file path=customXml/itemProps2.xml><?xml version="1.0" encoding="utf-8"?>
<ds:datastoreItem xmlns:ds="http://schemas.openxmlformats.org/officeDocument/2006/customXml" ds:itemID="{9E54D949-36C1-43D4-B953-8F57D7129E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a4d30be-b753-4870-9205-ee409c16ee3e"/>
    <ds:schemaRef ds:uri="5e9d4081-f0bf-43c5-90b5-710efe2390b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AA00CA5-758E-49D2-9989-918E609F201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10695</TotalTime>
  <Words>3741</Words>
  <Application>Microsoft Office PowerPoint</Application>
  <PresentationFormat>Widescreen</PresentationFormat>
  <Paragraphs>392</Paragraphs>
  <Slides>29</Slides>
  <Notes>14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29</vt:i4>
      </vt:variant>
    </vt:vector>
  </HeadingPairs>
  <TitlesOfParts>
    <vt:vector size="39" baseType="lpstr">
      <vt:lpstr>ADLaM Display</vt:lpstr>
      <vt:lpstr>Arial</vt:lpstr>
      <vt:lpstr>Calibri</vt:lpstr>
      <vt:lpstr>Calibri Light</vt:lpstr>
      <vt:lpstr>Inter</vt:lpstr>
      <vt:lpstr>Inter Medium</vt:lpstr>
      <vt:lpstr>Roboto Slab</vt:lpstr>
      <vt:lpstr>Söhne</vt:lpstr>
      <vt:lpstr>WordVisiCarriageReturn_MSFontService</vt:lpstr>
      <vt:lpstr>Tema de Office</vt:lpstr>
      <vt:lpstr>PowerPoint Presentation</vt:lpstr>
      <vt:lpstr>ELEOS Primary Products</vt:lpstr>
      <vt:lpstr>Clinical Support Roles</vt:lpstr>
      <vt:lpstr>Scribe</vt:lpstr>
      <vt:lpstr>Skill Set</vt:lpstr>
      <vt:lpstr>Virtual Medical Assistant</vt:lpstr>
      <vt:lpstr>Skill Set</vt:lpstr>
      <vt:lpstr>VMA Skill Set</vt:lpstr>
      <vt:lpstr>Administrative Support Roles</vt:lpstr>
      <vt:lpstr>Front Desk Coordinator</vt:lpstr>
      <vt:lpstr>Skill Set</vt:lpstr>
      <vt:lpstr>Insurance Eligibility &amp; Benefits Coordinator</vt:lpstr>
      <vt:lpstr>Skill Set</vt:lpstr>
      <vt:lpstr>Referrals &amp; Prior Authorizations</vt:lpstr>
      <vt:lpstr>Skill Set</vt:lpstr>
      <vt:lpstr>Documents Management</vt:lpstr>
      <vt:lpstr>Skill Set</vt:lpstr>
      <vt:lpstr>Value-Based Care  Roles</vt:lpstr>
      <vt:lpstr>PowerPoint Presentation</vt:lpstr>
      <vt:lpstr>Chronic Care Management </vt:lpstr>
      <vt:lpstr>Skill Set</vt:lpstr>
      <vt:lpstr>Remote Patient Monitoring </vt:lpstr>
      <vt:lpstr>Skill Set</vt:lpstr>
      <vt:lpstr>Risk Adjustment </vt:lpstr>
      <vt:lpstr>Skill Set</vt:lpstr>
      <vt:lpstr>Case Management </vt:lpstr>
      <vt:lpstr>Skill Set</vt:lpstr>
      <vt:lpstr>Customized Training</vt:lpstr>
      <vt:lpstr> Customized Training Requirements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invitanos.online</dc:creator>
  <cp:lastModifiedBy>Tiffany C York</cp:lastModifiedBy>
  <cp:revision>65</cp:revision>
  <dcterms:created xsi:type="dcterms:W3CDTF">2023-07-13T01:21:50Z</dcterms:created>
  <dcterms:modified xsi:type="dcterms:W3CDTF">2025-02-20T20:45:01Z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0x0101005ACF2ED201A5F34AABE27C87A792BC5E</vt:lpwstr>
  </property>
  <property fmtid="{D5CDD505-2E9C-101B-9397-08002B2CF9AE}" pid="3" name="MediaServiceImageTags">
    <vt:lpwstr/>
  </property>
</Properties>
</file>